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0" r:id="rId3"/>
    <p:sldId id="281" r:id="rId4"/>
    <p:sldId id="282" r:id="rId5"/>
    <p:sldId id="283" r:id="rId6"/>
    <p:sldId id="293" r:id="rId7"/>
    <p:sldId id="288" r:id="rId8"/>
    <p:sldId id="284" r:id="rId9"/>
    <p:sldId id="260" r:id="rId10"/>
    <p:sldId id="261" r:id="rId11"/>
    <p:sldId id="285" r:id="rId12"/>
    <p:sldId id="286" r:id="rId13"/>
    <p:sldId id="287" r:id="rId14"/>
    <p:sldId id="289"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90" d="100"/>
          <a:sy n="90" d="100"/>
        </p:scale>
        <p:origin x="232"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FC39-1543-2EFA-8844-DF2E5E57B3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18B065-C4C8-79A7-98D0-D63C8FFC6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E32126-93A2-AD23-BD5D-18F5236E71C7}"/>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5" name="Footer Placeholder 4">
            <a:extLst>
              <a:ext uri="{FF2B5EF4-FFF2-40B4-BE49-F238E27FC236}">
                <a16:creationId xmlns:a16="http://schemas.microsoft.com/office/drawing/2014/main" id="{75ACE53E-67E0-3471-EBB3-E6896153A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4E326-4826-1988-C033-12C01D5C23E1}"/>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62207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1D7-5EB6-FEF2-8AF2-7A8EFCFDDB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C7D44E-9892-9D0B-29CC-90BC54F6DF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CAB876-C971-459A-35C4-B6DEB45E1135}"/>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5" name="Footer Placeholder 4">
            <a:extLst>
              <a:ext uri="{FF2B5EF4-FFF2-40B4-BE49-F238E27FC236}">
                <a16:creationId xmlns:a16="http://schemas.microsoft.com/office/drawing/2014/main" id="{0488BA07-27CD-144A-00BC-72C1DD8E3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17739-F164-209B-BF0C-C3E36496B102}"/>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36941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CA9586-0B0B-7BE6-91C6-5C574F64C0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96FA60-2CDE-3075-1059-99E8E65A0F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EDA5D1-F826-0406-5EA9-4BAE35F35F76}"/>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5" name="Footer Placeholder 4">
            <a:extLst>
              <a:ext uri="{FF2B5EF4-FFF2-40B4-BE49-F238E27FC236}">
                <a16:creationId xmlns:a16="http://schemas.microsoft.com/office/drawing/2014/main" id="{6F26C05B-A847-056A-AE7E-A29C41A1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80E8-F45D-5717-8704-433CC966B719}"/>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210094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ADCC-ABEC-1FD9-3EB8-405E642577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58D25C-DA51-5B7A-34B9-8122A1E909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4BB9BE-EE03-B4AC-9E42-5073A2950E4A}"/>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5" name="Footer Placeholder 4">
            <a:extLst>
              <a:ext uri="{FF2B5EF4-FFF2-40B4-BE49-F238E27FC236}">
                <a16:creationId xmlns:a16="http://schemas.microsoft.com/office/drawing/2014/main" id="{F2BBAE00-6893-EBBF-A559-23F651696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55404-1280-F2D4-0DAE-30985D3FD27B}"/>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316952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CDA5-7463-9826-41FC-B745198AB89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3061BF-769A-2A89-E8B4-E7F25FB38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42EB46-1FBB-ED73-80EE-5AD5A3C9D8E7}"/>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5" name="Footer Placeholder 4">
            <a:extLst>
              <a:ext uri="{FF2B5EF4-FFF2-40B4-BE49-F238E27FC236}">
                <a16:creationId xmlns:a16="http://schemas.microsoft.com/office/drawing/2014/main" id="{70621305-5A64-6D1D-8440-40344DD3E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4BD14-ACCC-648F-5BF5-CFB18DEBDC63}"/>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394106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E1A1-9163-6773-BE09-6084CBB1CE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BB4F4-084A-D382-11E2-C7140D8207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3A68069-52CE-3E3C-6787-6309CE9C9DD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79353AF-A450-1393-199B-C028E97E5BF0}"/>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6" name="Footer Placeholder 5">
            <a:extLst>
              <a:ext uri="{FF2B5EF4-FFF2-40B4-BE49-F238E27FC236}">
                <a16:creationId xmlns:a16="http://schemas.microsoft.com/office/drawing/2014/main" id="{35F5DA18-4CD9-59CD-C850-55A44AB45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16DCF-FC56-24CD-6DB4-929772700658}"/>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250722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4C4-ABD2-167C-BC17-B4E58A6B304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CBBDDC-B436-4227-0B0B-850F5D8D1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0AA0E3-8271-3091-D624-8808DCC7F8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99DBFD-C5B9-76B1-26FD-5CDA23D68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F90BD3-1828-1C50-1B3E-A12EA38F48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8B4C1F8-F836-C9A3-6C28-FFE5268A8ADA}"/>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8" name="Footer Placeholder 7">
            <a:extLst>
              <a:ext uri="{FF2B5EF4-FFF2-40B4-BE49-F238E27FC236}">
                <a16:creationId xmlns:a16="http://schemas.microsoft.com/office/drawing/2014/main" id="{2E0C6B96-E691-975E-25DC-A46220B7E5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B700E1-8C92-8F00-7B6E-17FE670E0EFF}"/>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1708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6050-AC44-FAAE-BD8B-29F7330DD6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017F1E-F511-1F6D-0989-131F9E7CC92E}"/>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4" name="Footer Placeholder 3">
            <a:extLst>
              <a:ext uri="{FF2B5EF4-FFF2-40B4-BE49-F238E27FC236}">
                <a16:creationId xmlns:a16="http://schemas.microsoft.com/office/drawing/2014/main" id="{167E4120-7188-DFE3-4213-3832D850F7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3C9199-CA83-9289-1EA2-C4EEB2DF8E85}"/>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334784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FEAEC-9970-38F5-EAA0-066596FCA29D}"/>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3" name="Footer Placeholder 2">
            <a:extLst>
              <a:ext uri="{FF2B5EF4-FFF2-40B4-BE49-F238E27FC236}">
                <a16:creationId xmlns:a16="http://schemas.microsoft.com/office/drawing/2014/main" id="{7C166DEE-D26D-011E-A991-D6ADA92231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6C8C8-B880-B6F7-B0E2-2C6FEFA336CE}"/>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125521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C2B9-326F-9C57-A4B4-A379786989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7E796B-5082-97B4-0CFA-E09845204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FAFEB0E-7EFC-4CA2-C940-BF03ED557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26AB3E-962E-CF12-E310-E0512E919C55}"/>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6" name="Footer Placeholder 5">
            <a:extLst>
              <a:ext uri="{FF2B5EF4-FFF2-40B4-BE49-F238E27FC236}">
                <a16:creationId xmlns:a16="http://schemas.microsoft.com/office/drawing/2014/main" id="{6B5DD19A-72A1-EA0E-3821-23ADAD629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E380D-867F-E9EA-8A75-E2FE9929C92B}"/>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349540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F42F-BB5D-B3B7-742D-1F7C134F99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B3C962B-E494-0DD4-553D-7870589884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B6886F-6AE1-EC52-5670-716CF42EC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9624FA-0651-06BC-4B39-6E13D424D714}"/>
              </a:ext>
            </a:extLst>
          </p:cNvPr>
          <p:cNvSpPr>
            <a:spLocks noGrp="1"/>
          </p:cNvSpPr>
          <p:nvPr>
            <p:ph type="dt" sz="half" idx="10"/>
          </p:nvPr>
        </p:nvSpPr>
        <p:spPr/>
        <p:txBody>
          <a:bodyPr/>
          <a:lstStyle/>
          <a:p>
            <a:fld id="{35F1FB7D-EB79-7741-A6DA-04829139CC52}" type="datetimeFigureOut">
              <a:rPr lang="en-US" smtClean="0"/>
              <a:t>7/1/22</a:t>
            </a:fld>
            <a:endParaRPr lang="en-US"/>
          </a:p>
        </p:txBody>
      </p:sp>
      <p:sp>
        <p:nvSpPr>
          <p:cNvPr id="6" name="Footer Placeholder 5">
            <a:extLst>
              <a:ext uri="{FF2B5EF4-FFF2-40B4-BE49-F238E27FC236}">
                <a16:creationId xmlns:a16="http://schemas.microsoft.com/office/drawing/2014/main" id="{C345E9E9-CB50-0CF5-148B-6D2611BBD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9BB6A-3B41-4206-EC24-8F704919691E}"/>
              </a:ext>
            </a:extLst>
          </p:cNvPr>
          <p:cNvSpPr>
            <a:spLocks noGrp="1"/>
          </p:cNvSpPr>
          <p:nvPr>
            <p:ph type="sldNum" sz="quarter" idx="12"/>
          </p:nvPr>
        </p:nvSpPr>
        <p:spPr/>
        <p:txBody>
          <a:bodyPr/>
          <a:lstStyle/>
          <a:p>
            <a:fld id="{0F1835B8-CD87-F842-8306-1489AA788DBF}" type="slidenum">
              <a:rPr lang="en-US" smtClean="0"/>
              <a:t>‹#›</a:t>
            </a:fld>
            <a:endParaRPr lang="en-US"/>
          </a:p>
        </p:txBody>
      </p:sp>
    </p:spTree>
    <p:extLst>
      <p:ext uri="{BB962C8B-B14F-4D97-AF65-F5344CB8AC3E}">
        <p14:creationId xmlns:p14="http://schemas.microsoft.com/office/powerpoint/2010/main" val="228323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8B481-480E-2183-18D6-D37E6F289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0AFF50-6F4B-B170-EFEB-B8EAFC9A6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7FDD51-47C1-9C4E-5862-E0684AC84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1FB7D-EB79-7741-A6DA-04829139CC52}" type="datetimeFigureOut">
              <a:rPr lang="en-US" smtClean="0"/>
              <a:t>7/1/22</a:t>
            </a:fld>
            <a:endParaRPr lang="en-US"/>
          </a:p>
        </p:txBody>
      </p:sp>
      <p:sp>
        <p:nvSpPr>
          <p:cNvPr id="5" name="Footer Placeholder 4">
            <a:extLst>
              <a:ext uri="{FF2B5EF4-FFF2-40B4-BE49-F238E27FC236}">
                <a16:creationId xmlns:a16="http://schemas.microsoft.com/office/drawing/2014/main" id="{D56F4916-5FA6-86AB-5057-1D5C914E5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214FC-F5BE-A523-F653-C002AB835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835B8-CD87-F842-8306-1489AA788DBF}" type="slidenum">
              <a:rPr lang="en-US" smtClean="0"/>
              <a:t>‹#›</a:t>
            </a:fld>
            <a:endParaRPr lang="en-US"/>
          </a:p>
        </p:txBody>
      </p:sp>
    </p:spTree>
    <p:extLst>
      <p:ext uri="{BB962C8B-B14F-4D97-AF65-F5344CB8AC3E}">
        <p14:creationId xmlns:p14="http://schemas.microsoft.com/office/powerpoint/2010/main" val="165605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ictionary.cambridge.org/dictionary/english/spread" TargetMode="External"/><Relationship Id="rId3" Type="http://schemas.openxmlformats.org/officeDocument/2006/relationships/hyperlink" Target="https://www1.udel.edu/globalagenda/2004/student/readings/infodemic.html" TargetMode="External"/><Relationship Id="rId7" Type="http://schemas.openxmlformats.org/officeDocument/2006/relationships/hyperlink" Target="https://dictionary.cambridge.org/dictionary/english/information" TargetMode="External"/><Relationship Id="rId2" Type="http://schemas.openxmlformats.org/officeDocument/2006/relationships/hyperlink" Target="https://www.coe.int/en/web/freedom-expression/freedom-of-expression-in-times-of-conflict"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false" TargetMode="External"/><Relationship Id="rId11" Type="http://schemas.openxmlformats.org/officeDocument/2006/relationships/hyperlink" Target="https://www.who.int/health-topics/infodemic#tab=tab_1" TargetMode="External"/><Relationship Id="rId5" Type="http://schemas.openxmlformats.org/officeDocument/2006/relationships/hyperlink" Target="https://dictionary.cambridge.org/dictionary/english/situation" TargetMode="External"/><Relationship Id="rId10" Type="http://schemas.openxmlformats.org/officeDocument/2006/relationships/hyperlink" Target="https://en.wikipedia.org/wiki/Infodemic" TargetMode="External"/><Relationship Id="rId4" Type="http://schemas.openxmlformats.org/officeDocument/2006/relationships/hyperlink" Target="https://dictionary.cambridge.org/dictionary/english/infodemic" TargetMode="External"/><Relationship Id="rId9" Type="http://schemas.openxmlformats.org/officeDocument/2006/relationships/hyperlink" Target="https://dictionary.cambridge.org/dictionary/english/har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ictionary.cambridge.org/dictionary/english/harm" TargetMode="External"/><Relationship Id="rId3" Type="http://schemas.openxmlformats.org/officeDocument/2006/relationships/hyperlink" Target="https://dictionary.cambridge.org/dictionary/english/infodemic" TargetMode="External"/><Relationship Id="rId7" Type="http://schemas.openxmlformats.org/officeDocument/2006/relationships/hyperlink" Target="https://dictionary.cambridge.org/dictionary/english/spread" TargetMode="External"/><Relationship Id="rId2" Type="http://schemas.openxmlformats.org/officeDocument/2006/relationships/hyperlink" Target="https://www1.udel.edu/globalagenda/2004/student/readings/infodemic.html"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information" TargetMode="External"/><Relationship Id="rId5" Type="http://schemas.openxmlformats.org/officeDocument/2006/relationships/hyperlink" Target="https://dictionary.cambridge.org/dictionary/english/false" TargetMode="External"/><Relationship Id="rId10" Type="http://schemas.openxmlformats.org/officeDocument/2006/relationships/hyperlink" Target="https://www.who.int/health-topics/infodemic#tab=tab_1" TargetMode="External"/><Relationship Id="rId4" Type="http://schemas.openxmlformats.org/officeDocument/2006/relationships/hyperlink" Target="https://dictionary.cambridge.org/dictionary/english/situation" TargetMode="External"/><Relationship Id="rId9" Type="http://schemas.openxmlformats.org/officeDocument/2006/relationships/hyperlink" Target="https://en.wikipedia.org/wiki/Infodemi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sce.gov/international-impact/debunking-denazificati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354FD-44E1-07A2-A3B3-60103C33742F}"/>
              </a:ext>
            </a:extLst>
          </p:cNvPr>
          <p:cNvSpPr>
            <a:spLocks noGrp="1"/>
          </p:cNvSpPr>
          <p:nvPr>
            <p:ph type="ctrTitle"/>
          </p:nvPr>
        </p:nvSpPr>
        <p:spPr>
          <a:xfrm>
            <a:off x="965201" y="1036674"/>
            <a:ext cx="3689096" cy="3514364"/>
          </a:xfrm>
        </p:spPr>
        <p:txBody>
          <a:bodyPr anchor="b">
            <a:normAutofit/>
          </a:bodyPr>
          <a:lstStyle/>
          <a:p>
            <a:pPr algn="r"/>
            <a:r>
              <a:rPr lang="en-US" sz="3400" b="1" dirty="0"/>
              <a:t>“Information Disorder: Understanding propaganda techniques during a war </a:t>
            </a:r>
            <a:r>
              <a:rPr lang="en-US" sz="3400" b="1"/>
              <a:t>infodemic</a:t>
            </a:r>
            <a:r>
              <a:rPr lang="en-US" sz="3400" b="1" dirty="0"/>
              <a:t>”</a:t>
            </a:r>
          </a:p>
        </p:txBody>
      </p:sp>
      <p:pic>
        <p:nvPicPr>
          <p:cNvPr id="4" name="Εικόνα 2" descr="NEW-CoE-SPS.png">
            <a:extLst>
              <a:ext uri="{FF2B5EF4-FFF2-40B4-BE49-F238E27FC236}">
                <a16:creationId xmlns:a16="http://schemas.microsoft.com/office/drawing/2014/main" id="{695D230F-0CC5-7B4B-1264-48D6EF45F7F1}"/>
              </a:ext>
            </a:extLst>
          </p:cNvPr>
          <p:cNvPicPr>
            <a:picLocks noChangeAspect="1"/>
          </p:cNvPicPr>
          <p:nvPr/>
        </p:nvPicPr>
        <p:blipFill>
          <a:blip r:embed="rId2"/>
          <a:stretch>
            <a:fillRect/>
          </a:stretch>
        </p:blipFill>
        <p:spPr>
          <a:xfrm>
            <a:off x="5342862" y="1846325"/>
            <a:ext cx="4811872" cy="2598411"/>
          </a:xfrm>
          <a:prstGeom prst="rect">
            <a:avLst/>
          </a:prstGeom>
        </p:spPr>
      </p:pic>
      <p:sp>
        <p:nvSpPr>
          <p:cNvPr id="7" name="TextBox 6">
            <a:extLst>
              <a:ext uri="{FF2B5EF4-FFF2-40B4-BE49-F238E27FC236}">
                <a16:creationId xmlns:a16="http://schemas.microsoft.com/office/drawing/2014/main" id="{D0218007-A5E8-AA54-A614-522960B70E2F}"/>
              </a:ext>
            </a:extLst>
          </p:cNvPr>
          <p:cNvSpPr txBox="1"/>
          <p:nvPr/>
        </p:nvSpPr>
        <p:spPr>
          <a:xfrm>
            <a:off x="3314700" y="614363"/>
            <a:ext cx="184731" cy="369332"/>
          </a:xfrm>
          <a:prstGeom prst="rect">
            <a:avLst/>
          </a:prstGeom>
          <a:noFill/>
        </p:spPr>
        <p:txBody>
          <a:bodyPr wrap="none" rtlCol="0">
            <a:spAutoFit/>
          </a:bodyPr>
          <a:lstStyle/>
          <a:p>
            <a:endParaRPr lang="en-US" dirty="0"/>
          </a:p>
        </p:txBody>
      </p:sp>
      <p:pic>
        <p:nvPicPr>
          <p:cNvPr id="11" name="Picture 10" descr="A picture containing text&#10;&#10;Description automatically generated">
            <a:extLst>
              <a:ext uri="{FF2B5EF4-FFF2-40B4-BE49-F238E27FC236}">
                <a16:creationId xmlns:a16="http://schemas.microsoft.com/office/drawing/2014/main" id="{14872575-83FF-90FF-28BA-232A8CEBFE50}"/>
              </a:ext>
            </a:extLst>
          </p:cNvPr>
          <p:cNvPicPr>
            <a:picLocks noChangeAspect="1"/>
          </p:cNvPicPr>
          <p:nvPr/>
        </p:nvPicPr>
        <p:blipFill>
          <a:blip r:embed="rId3"/>
          <a:stretch>
            <a:fillRect/>
          </a:stretch>
        </p:blipFill>
        <p:spPr>
          <a:xfrm>
            <a:off x="1243013" y="4957709"/>
            <a:ext cx="1144588" cy="1144588"/>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8EE20E5-A770-3EEB-DABB-0881C120C1F6}"/>
              </a:ext>
            </a:extLst>
          </p:cNvPr>
          <p:cNvPicPr>
            <a:picLocks noChangeAspect="1"/>
          </p:cNvPicPr>
          <p:nvPr/>
        </p:nvPicPr>
        <p:blipFill>
          <a:blip r:embed="rId4"/>
          <a:stretch>
            <a:fillRect/>
          </a:stretch>
        </p:blipFill>
        <p:spPr>
          <a:xfrm>
            <a:off x="2677824" y="5262526"/>
            <a:ext cx="3632200" cy="558800"/>
          </a:xfrm>
          <a:prstGeom prst="rect">
            <a:avLst/>
          </a:prstGeom>
        </p:spPr>
      </p:pic>
    </p:spTree>
    <p:extLst>
      <p:ext uri="{BB962C8B-B14F-4D97-AF65-F5344CB8AC3E}">
        <p14:creationId xmlns:p14="http://schemas.microsoft.com/office/powerpoint/2010/main" val="314187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8BF0-57CC-A243-A21F-0DBD706E0236}"/>
              </a:ext>
            </a:extLst>
          </p:cNvPr>
          <p:cNvSpPr>
            <a:spLocks noGrp="1"/>
          </p:cNvSpPr>
          <p:nvPr>
            <p:ph type="title"/>
          </p:nvPr>
        </p:nvSpPr>
        <p:spPr>
          <a:xfrm>
            <a:off x="910146" y="604801"/>
            <a:ext cx="5071553" cy="1693899"/>
          </a:xfrm>
        </p:spPr>
        <p:txBody>
          <a:bodyPr>
            <a:normAutofit fontScale="90000"/>
          </a:bodyPr>
          <a:lstStyle/>
          <a:p>
            <a:pPr algn="ctr">
              <a:lnSpc>
                <a:spcPct val="90000"/>
              </a:lnSpc>
            </a:pPr>
            <a:r>
              <a:rPr lang="en-GB" sz="4100" dirty="0"/>
              <a:t>Different kinds of fake news </a:t>
            </a:r>
            <a:br>
              <a:rPr lang="en-GB" sz="4100" dirty="0"/>
            </a:br>
            <a:endParaRPr lang="en-US" sz="4100" dirty="0"/>
          </a:p>
        </p:txBody>
      </p:sp>
      <p:sp>
        <p:nvSpPr>
          <p:cNvPr id="11" name="Content Placeholder 2">
            <a:extLst>
              <a:ext uri="{FF2B5EF4-FFF2-40B4-BE49-F238E27FC236}">
                <a16:creationId xmlns:a16="http://schemas.microsoft.com/office/drawing/2014/main" id="{FD71E7D2-E82B-2240-9110-B8AC0AACEBA8}"/>
              </a:ext>
            </a:extLst>
          </p:cNvPr>
          <p:cNvSpPr>
            <a:spLocks noGrp="1"/>
          </p:cNvSpPr>
          <p:nvPr>
            <p:ph idx="1"/>
          </p:nvPr>
        </p:nvSpPr>
        <p:spPr>
          <a:xfrm>
            <a:off x="743078" y="1828800"/>
            <a:ext cx="5368789" cy="4002507"/>
          </a:xfrm>
        </p:spPr>
        <p:txBody>
          <a:bodyPr>
            <a:normAutofit fontScale="92500" lnSpcReduction="20000"/>
          </a:bodyPr>
          <a:lstStyle/>
          <a:p>
            <a:pPr algn="ctr">
              <a:lnSpc>
                <a:spcPct val="90000"/>
              </a:lnSpc>
            </a:pPr>
            <a:r>
              <a:rPr lang="en-GB" sz="1600" dirty="0"/>
              <a:t>Genuine  errors</a:t>
            </a:r>
          </a:p>
          <a:p>
            <a:pPr algn="ctr">
              <a:lnSpc>
                <a:spcPct val="90000"/>
              </a:lnSpc>
            </a:pPr>
            <a:r>
              <a:rPr lang="en-GB" sz="1600" dirty="0"/>
              <a:t>News that is wrong because of mistakes, carelessness, genuine misunderstanding or because the person generating the news or passing it on is not really good at it. This type of “fake news” has always existed and we generally forgive those responsible as “only human”. </a:t>
            </a:r>
          </a:p>
          <a:p>
            <a:pPr algn="ctr">
              <a:lnSpc>
                <a:spcPct val="90000"/>
              </a:lnSpc>
            </a:pPr>
            <a:r>
              <a:rPr lang="en-GB" sz="1600" dirty="0"/>
              <a:t>Satire</a:t>
            </a:r>
            <a:br>
              <a:rPr lang="en-GB" sz="1600" dirty="0"/>
            </a:br>
            <a:r>
              <a:rPr lang="en-GB" sz="1600" dirty="0"/>
              <a:t>News presented as satire – or satire presented as news. This is made-up news printed or broadcast in such a way that it is obvious to readers and viewers that it is not true, just a joke</a:t>
            </a:r>
          </a:p>
          <a:p>
            <a:pPr algn="ctr">
              <a:lnSpc>
                <a:spcPct val="90000"/>
              </a:lnSpc>
            </a:pPr>
            <a:r>
              <a:rPr lang="en-GB" sz="1600" dirty="0"/>
              <a:t>Half-truths</a:t>
            </a:r>
            <a:br>
              <a:rPr lang="en-GB" sz="1600" dirty="0"/>
            </a:br>
            <a:r>
              <a:rPr lang="en-GB" sz="1600" dirty="0"/>
              <a:t>Thirdly there is the kind of disinformation that takes real, provable facts and twists them, usually by selectively quoting some parts but not others. </a:t>
            </a:r>
          </a:p>
          <a:p>
            <a:pPr algn="ctr">
              <a:lnSpc>
                <a:spcPct val="90000"/>
              </a:lnSpc>
            </a:pPr>
            <a:r>
              <a:rPr lang="en-GB" sz="1600" dirty="0"/>
              <a:t>Manufactured news</a:t>
            </a:r>
            <a:br>
              <a:rPr lang="en-GB" sz="1600" dirty="0"/>
            </a:br>
            <a:r>
              <a:rPr lang="en-GB" sz="1600" dirty="0"/>
              <a:t>The most harmful kind of “fake news” is made up or manufactured in order to deceive. Repeated often and long enough, this maliciously manufactured “fake news” not only damages the kind of rational discussion necessary for the functioning of democracy, but it leaves readers, listeners and viewers wondering just what they can believe, if anything at all. </a:t>
            </a:r>
          </a:p>
          <a:p>
            <a:pPr algn="ctr">
              <a:lnSpc>
                <a:spcPct val="90000"/>
              </a:lnSpc>
            </a:pPr>
            <a:endParaRPr lang="en-US" sz="1300" dirty="0"/>
          </a:p>
          <a:p>
            <a:pPr algn="ctr">
              <a:lnSpc>
                <a:spcPct val="90000"/>
              </a:lnSpc>
            </a:pPr>
            <a:endParaRPr lang="en-US" sz="1300" dirty="0"/>
          </a:p>
          <a:p>
            <a:pPr algn="ctr">
              <a:lnSpc>
                <a:spcPct val="90000"/>
              </a:lnSpc>
            </a:pPr>
            <a:endParaRPr lang="en-US" sz="1300" dirty="0"/>
          </a:p>
          <a:p>
            <a:pPr algn="ctr">
              <a:lnSpc>
                <a:spcPct val="90000"/>
              </a:lnSpc>
            </a:pPr>
            <a:endParaRPr lang="en-US" sz="1300" dirty="0"/>
          </a:p>
        </p:txBody>
      </p:sp>
      <p:pic>
        <p:nvPicPr>
          <p:cNvPr id="13" name="Picture 12" descr="A group of people&#10;&#10;Description automatically generated with medium confidence">
            <a:extLst>
              <a:ext uri="{FF2B5EF4-FFF2-40B4-BE49-F238E27FC236}">
                <a16:creationId xmlns:a16="http://schemas.microsoft.com/office/drawing/2014/main" id="{6ECE9B35-885A-BA4C-9925-D58E95049036}"/>
              </a:ext>
            </a:extLst>
          </p:cNvPr>
          <p:cNvPicPr>
            <a:picLocks noChangeAspect="1"/>
          </p:cNvPicPr>
          <p:nvPr/>
        </p:nvPicPr>
        <p:blipFill>
          <a:blip r:embed="rId2"/>
          <a:stretch>
            <a:fillRect/>
          </a:stretch>
        </p:blipFill>
        <p:spPr>
          <a:xfrm>
            <a:off x="7374283" y="1448544"/>
            <a:ext cx="3976204" cy="3876797"/>
          </a:xfrm>
          <a:prstGeom prst="rect">
            <a:avLst/>
          </a:prstGeom>
        </p:spPr>
      </p:pic>
      <p:sp>
        <p:nvSpPr>
          <p:cNvPr id="6" name="Rectangle 5">
            <a:extLst>
              <a:ext uri="{FF2B5EF4-FFF2-40B4-BE49-F238E27FC236}">
                <a16:creationId xmlns:a16="http://schemas.microsoft.com/office/drawing/2014/main" id="{251F1E00-3D6E-9042-9ACC-1F6D54798600}"/>
              </a:ext>
            </a:extLst>
          </p:cNvPr>
          <p:cNvSpPr/>
          <p:nvPr/>
        </p:nvSpPr>
        <p:spPr>
          <a:xfrm>
            <a:off x="8432263" y="5831307"/>
            <a:ext cx="1860244" cy="369332"/>
          </a:xfrm>
          <a:prstGeom prst="rect">
            <a:avLst/>
          </a:prstGeom>
        </p:spPr>
        <p:txBody>
          <a:bodyPr wrap="square">
            <a:spAutoFit/>
          </a:bodyPr>
          <a:lstStyle/>
          <a:p>
            <a:r>
              <a:rPr lang="en-US" dirty="0"/>
              <a:t>Image credit: New York Times</a:t>
            </a:r>
          </a:p>
        </p:txBody>
      </p:sp>
    </p:spTree>
    <p:extLst>
      <p:ext uri="{BB962C8B-B14F-4D97-AF65-F5344CB8AC3E}">
        <p14:creationId xmlns:p14="http://schemas.microsoft.com/office/powerpoint/2010/main" val="283096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46740-5EFA-0E98-F0D9-95075492E5D5}"/>
              </a:ext>
            </a:extLst>
          </p:cNvPr>
          <p:cNvSpPr>
            <a:spLocks noGrp="1"/>
          </p:cNvSpPr>
          <p:nvPr>
            <p:ph type="title"/>
          </p:nvPr>
        </p:nvSpPr>
        <p:spPr>
          <a:xfrm>
            <a:off x="841248" y="548640"/>
            <a:ext cx="3600860" cy="5431536"/>
          </a:xfrm>
        </p:spPr>
        <p:txBody>
          <a:bodyPr>
            <a:normAutofit/>
          </a:bodyPr>
          <a:lstStyle/>
          <a:p>
            <a:r>
              <a:rPr lang="en-GB" sz="5400" b="1"/>
              <a:t>Facts &amp; Figures</a:t>
            </a:r>
            <a:br>
              <a:rPr lang="en-GB" sz="5400"/>
            </a:b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F7B558-20D2-AE47-B8ED-C20F864E6C49}"/>
              </a:ext>
            </a:extLst>
          </p:cNvPr>
          <p:cNvSpPr>
            <a:spLocks noGrp="1"/>
          </p:cNvSpPr>
          <p:nvPr>
            <p:ph idx="1"/>
          </p:nvPr>
        </p:nvSpPr>
        <p:spPr>
          <a:xfrm>
            <a:off x="5126418" y="552091"/>
            <a:ext cx="6224335" cy="5431536"/>
          </a:xfrm>
        </p:spPr>
        <p:txBody>
          <a:bodyPr anchor="ctr">
            <a:normAutofit/>
          </a:bodyPr>
          <a:lstStyle/>
          <a:p>
            <a:pPr lvl="0"/>
            <a:r>
              <a:rPr lang="en-GB" sz="2200" dirty="0"/>
              <a:t>Two thirds of EU citizens report coming across fake news at least once a week. (European Commission, 2018b) </a:t>
            </a:r>
          </a:p>
          <a:p>
            <a:pPr lvl="0"/>
            <a:r>
              <a:rPr lang="en-GB" sz="2200" dirty="0"/>
              <a:t>Over 80% of EU citizens say they see fake news both as an issue for their country and for democracy in general. (European Commission, 2018b)</a:t>
            </a:r>
          </a:p>
          <a:p>
            <a:pPr lvl="0"/>
            <a:r>
              <a:rPr lang="en-GB" sz="2200" dirty="0"/>
              <a:t>Half of EU citizens aged 15-30 say they need critical thinking and information skills to help them combat fake news and extremism in society. (European Commission, 2018a)</a:t>
            </a:r>
          </a:p>
          <a:p>
            <a:endParaRPr lang="en-US" sz="2200" dirty="0"/>
          </a:p>
        </p:txBody>
      </p:sp>
    </p:spTree>
    <p:extLst>
      <p:ext uri="{BB962C8B-B14F-4D97-AF65-F5344CB8AC3E}">
        <p14:creationId xmlns:p14="http://schemas.microsoft.com/office/powerpoint/2010/main" val="33972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550A2-0A2E-E8F9-40BD-C0FF14A9B83F}"/>
              </a:ext>
            </a:extLst>
          </p:cNvPr>
          <p:cNvSpPr>
            <a:spLocks noGrp="1"/>
          </p:cNvSpPr>
          <p:nvPr>
            <p:ph type="title"/>
          </p:nvPr>
        </p:nvSpPr>
        <p:spPr>
          <a:xfrm>
            <a:off x="793662" y="386930"/>
            <a:ext cx="10066122" cy="1298448"/>
          </a:xfrm>
        </p:spPr>
        <p:txBody>
          <a:bodyPr anchor="b">
            <a:normAutofit/>
          </a:bodyPr>
          <a:lstStyle/>
          <a:p>
            <a:r>
              <a:rPr lang="en-GB" sz="4800" dirty="0"/>
              <a:t>INFORMATION DISORDER</a:t>
            </a:r>
            <a:endParaRPr lang="en-US" sz="4800" dirty="0"/>
          </a:p>
        </p:txBody>
      </p:sp>
      <p:sp>
        <p:nvSpPr>
          <p:cNvPr id="23"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AEF498-C942-9C2E-F5F6-030275C0F3F2}"/>
              </a:ext>
            </a:extLst>
          </p:cNvPr>
          <p:cNvSpPr>
            <a:spLocks noGrp="1"/>
          </p:cNvSpPr>
          <p:nvPr>
            <p:ph idx="1"/>
          </p:nvPr>
        </p:nvSpPr>
        <p:spPr>
          <a:xfrm>
            <a:off x="793661" y="2599509"/>
            <a:ext cx="4530898" cy="3639450"/>
          </a:xfrm>
        </p:spPr>
        <p:txBody>
          <a:bodyPr anchor="ctr">
            <a:normAutofit/>
          </a:bodyPr>
          <a:lstStyle/>
          <a:p>
            <a:pPr marL="0" indent="0">
              <a:buNone/>
            </a:pPr>
            <a:endParaRPr lang="en-US" sz="2000" dirty="0"/>
          </a:p>
          <a:p>
            <a:pPr marL="0" indent="0">
              <a:buNone/>
            </a:pPr>
            <a:r>
              <a:rPr lang="en-GB" sz="2000" dirty="0"/>
              <a:t>Wardle and </a:t>
            </a:r>
            <a:r>
              <a:rPr lang="en-GB" sz="2000" dirty="0" err="1"/>
              <a:t>Derakhshan</a:t>
            </a:r>
            <a:r>
              <a:rPr lang="en-GB" sz="2000" dirty="0"/>
              <a:t> (2017) introduce a new conceptual framework for examining information disorder, identifying the three different types:</a:t>
            </a:r>
          </a:p>
          <a:p>
            <a:pPr marL="0" indent="0">
              <a:buNone/>
            </a:pPr>
            <a:endParaRPr lang="en-US" sz="2000" dirty="0"/>
          </a:p>
        </p:txBody>
      </p:sp>
      <p:pic>
        <p:nvPicPr>
          <p:cNvPr id="10" name="Picture 9" descr="Diagram&#10;&#10;Description automatically generated">
            <a:extLst>
              <a:ext uri="{FF2B5EF4-FFF2-40B4-BE49-F238E27FC236}">
                <a16:creationId xmlns:a16="http://schemas.microsoft.com/office/drawing/2014/main" id="{8985C533-C920-E938-4B9D-9D2AB4BF43A0}"/>
              </a:ext>
            </a:extLst>
          </p:cNvPr>
          <p:cNvPicPr>
            <a:picLocks noChangeAspect="1"/>
          </p:cNvPicPr>
          <p:nvPr/>
        </p:nvPicPr>
        <p:blipFill rotWithShape="1">
          <a:blip r:embed="rId2">
            <a:extLst>
              <a:ext uri="{28A0092B-C50C-407E-A947-70E740481C1C}">
                <a14:useLocalDpi xmlns:a14="http://schemas.microsoft.com/office/drawing/2010/main" val="0"/>
              </a:ext>
            </a:extLst>
          </a:blip>
          <a:srcRect t="1714" r="2" b="2"/>
          <a:stretch/>
        </p:blipFill>
        <p:spPr bwMode="auto">
          <a:xfrm>
            <a:off x="5911532" y="2484255"/>
            <a:ext cx="5150277" cy="3714244"/>
          </a:xfrm>
          <a:prstGeom prst="rect">
            <a:avLst/>
          </a:prstGeom>
          <a:noFill/>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59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FC766-F7C9-C870-BD98-84EBE140E419}"/>
              </a:ext>
            </a:extLst>
          </p:cNvPr>
          <p:cNvSpPr>
            <a:spLocks noGrp="1"/>
          </p:cNvSpPr>
          <p:nvPr>
            <p:ph type="title"/>
          </p:nvPr>
        </p:nvSpPr>
        <p:spPr>
          <a:xfrm>
            <a:off x="686834" y="1153572"/>
            <a:ext cx="3200400" cy="4461163"/>
          </a:xfrm>
        </p:spPr>
        <p:txBody>
          <a:bodyPr>
            <a:normAutofit/>
          </a:bodyPr>
          <a:lstStyle/>
          <a:p>
            <a:r>
              <a:rPr lang="en-US">
                <a:solidFill>
                  <a:srgbClr val="FFFFFF"/>
                </a:solidFill>
              </a:rPr>
              <a:t>ACTIVITY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8C5A01-2540-6A41-7111-583EF8292868}"/>
              </a:ext>
            </a:extLst>
          </p:cNvPr>
          <p:cNvSpPr>
            <a:spLocks noGrp="1"/>
          </p:cNvSpPr>
          <p:nvPr>
            <p:ph idx="1"/>
          </p:nvPr>
        </p:nvSpPr>
        <p:spPr>
          <a:xfrm>
            <a:off x="4331694" y="591343"/>
            <a:ext cx="6906491" cy="5585619"/>
          </a:xfrm>
        </p:spPr>
        <p:txBody>
          <a:bodyPr anchor="ctr">
            <a:normAutofit fontScale="85000" lnSpcReduction="20000"/>
          </a:bodyPr>
          <a:lstStyle/>
          <a:p>
            <a:pPr marL="0" lvl="0" indent="0">
              <a:buNone/>
            </a:pPr>
            <a:r>
              <a:rPr lang="en-GB" sz="1400" dirty="0"/>
              <a:t>Give participants the following questions or others that would be built on this part of the module. Ask them to answer according to what they have been taught in this part of the module. </a:t>
            </a:r>
          </a:p>
          <a:p>
            <a:pPr marL="0" lvl="0" indent="0">
              <a:buNone/>
            </a:pPr>
            <a:r>
              <a:rPr lang="en-GB" sz="1400" dirty="0"/>
              <a:t>Reflect on their answers.</a:t>
            </a:r>
          </a:p>
          <a:p>
            <a:pPr marL="0" indent="0">
              <a:buNone/>
            </a:pPr>
            <a:r>
              <a:rPr lang="en-US" sz="1400" b="1" dirty="0"/>
              <a:t> </a:t>
            </a:r>
            <a:r>
              <a:rPr lang="en-US" sz="1400" dirty="0"/>
              <a:t>Questions - match the term with its definition: </a:t>
            </a:r>
            <a:endParaRPr lang="en-GB" sz="1400" dirty="0"/>
          </a:p>
          <a:p>
            <a:pPr marL="0" lvl="0" indent="0">
              <a:buNone/>
            </a:pPr>
            <a:endParaRPr lang="en-US" sz="1400" dirty="0"/>
          </a:p>
          <a:p>
            <a:pPr marL="0" lvl="0" indent="0">
              <a:buNone/>
            </a:pPr>
            <a:r>
              <a:rPr lang="en-US" sz="1400" b="1" dirty="0"/>
              <a:t>Information based on reality, used to inflict harm on a person, organization or country and being used strategically to cause harm</a:t>
            </a:r>
            <a:endParaRPr lang="en-GB" sz="1400" b="1" dirty="0"/>
          </a:p>
          <a:p>
            <a:r>
              <a:rPr lang="en-US" sz="1400" dirty="0"/>
              <a:t>Choose one:</a:t>
            </a:r>
            <a:endParaRPr lang="en-GB" sz="1400" dirty="0"/>
          </a:p>
          <a:p>
            <a:pPr lvl="0"/>
            <a:r>
              <a:rPr lang="en-US" sz="1400" dirty="0"/>
              <a:t>Mis-information</a:t>
            </a:r>
            <a:endParaRPr lang="en-GB" sz="1400" dirty="0"/>
          </a:p>
          <a:p>
            <a:pPr lvl="0"/>
            <a:r>
              <a:rPr lang="en-US" sz="1400" dirty="0"/>
              <a:t>Dis-information </a:t>
            </a:r>
            <a:endParaRPr lang="en-GB" sz="1400" dirty="0"/>
          </a:p>
          <a:p>
            <a:pPr lvl="0"/>
            <a:r>
              <a:rPr lang="en-US" sz="1400" dirty="0"/>
              <a:t>Mal-information  .</a:t>
            </a:r>
            <a:endParaRPr lang="en-GB" sz="1400" dirty="0"/>
          </a:p>
          <a:p>
            <a:pPr marL="0" indent="0">
              <a:buNone/>
            </a:pPr>
            <a:r>
              <a:rPr lang="en-US" sz="1400" b="1" dirty="0"/>
              <a:t> </a:t>
            </a:r>
            <a:endParaRPr lang="en-GB" sz="1400" dirty="0"/>
          </a:p>
          <a:p>
            <a:pPr marL="0" lvl="0" indent="0">
              <a:buNone/>
            </a:pPr>
            <a:r>
              <a:rPr lang="en-US" sz="1400" b="1" dirty="0"/>
              <a:t>Information whose inaccuracy is unintentional. </a:t>
            </a:r>
            <a:endParaRPr lang="en-GB" sz="1400" b="1" dirty="0"/>
          </a:p>
          <a:p>
            <a:r>
              <a:rPr lang="en-US" sz="1400" dirty="0"/>
              <a:t>Choose one:</a:t>
            </a:r>
            <a:endParaRPr lang="en-GB" sz="1400" dirty="0"/>
          </a:p>
          <a:p>
            <a:pPr lvl="0"/>
            <a:r>
              <a:rPr lang="en-US" sz="1400" dirty="0"/>
              <a:t>Mis-information .</a:t>
            </a:r>
            <a:endParaRPr lang="en-GB" sz="1400" dirty="0"/>
          </a:p>
          <a:p>
            <a:pPr lvl="0"/>
            <a:r>
              <a:rPr lang="en-US" sz="1400" dirty="0"/>
              <a:t>Dis-information </a:t>
            </a:r>
            <a:endParaRPr lang="en-GB" sz="1400" dirty="0"/>
          </a:p>
          <a:p>
            <a:pPr lvl="0"/>
            <a:r>
              <a:rPr lang="en-US" sz="1400" dirty="0"/>
              <a:t>Mal-information</a:t>
            </a:r>
            <a:endParaRPr lang="en-GB" sz="1400" dirty="0"/>
          </a:p>
          <a:p>
            <a:pPr marL="0" indent="0">
              <a:buNone/>
            </a:pPr>
            <a:r>
              <a:rPr lang="en-US" sz="1400" b="1" dirty="0"/>
              <a:t> </a:t>
            </a:r>
            <a:endParaRPr lang="en-GB" sz="1400" dirty="0"/>
          </a:p>
          <a:p>
            <a:pPr marL="0" lvl="0" indent="0">
              <a:buNone/>
            </a:pPr>
            <a:r>
              <a:rPr lang="en-US" sz="1400" b="1" dirty="0"/>
              <a:t>Information that is deliberately false or misleading, and which is intentionally created to harm. </a:t>
            </a:r>
            <a:endParaRPr lang="en-GB" sz="1400" b="1" dirty="0"/>
          </a:p>
          <a:p>
            <a:r>
              <a:rPr lang="en-US" sz="1400" dirty="0"/>
              <a:t>Choose one:</a:t>
            </a:r>
            <a:endParaRPr lang="en-GB" sz="1400" dirty="0"/>
          </a:p>
          <a:p>
            <a:pPr lvl="0"/>
            <a:r>
              <a:rPr lang="en-US" sz="1400" dirty="0"/>
              <a:t>Mis-information</a:t>
            </a:r>
            <a:endParaRPr lang="en-GB" sz="1400" dirty="0"/>
          </a:p>
          <a:p>
            <a:pPr lvl="0"/>
            <a:r>
              <a:rPr lang="en-US" sz="1400" dirty="0"/>
              <a:t>Dis-information .</a:t>
            </a:r>
            <a:endParaRPr lang="en-GB" sz="1400" dirty="0"/>
          </a:p>
          <a:p>
            <a:pPr lvl="0"/>
            <a:r>
              <a:rPr lang="en-US" sz="1400" dirty="0"/>
              <a:t>Mal-information</a:t>
            </a:r>
            <a:endParaRPr lang="en-GB" sz="1400" dirty="0"/>
          </a:p>
          <a:p>
            <a:endParaRPr lang="en-US" sz="700" dirty="0"/>
          </a:p>
        </p:txBody>
      </p:sp>
    </p:spTree>
    <p:extLst>
      <p:ext uri="{BB962C8B-B14F-4D97-AF65-F5344CB8AC3E}">
        <p14:creationId xmlns:p14="http://schemas.microsoft.com/office/powerpoint/2010/main" val="418606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66F-73EB-49DF-CC70-7FE23FBFF0FC}"/>
              </a:ext>
            </a:extLst>
          </p:cNvPr>
          <p:cNvSpPr>
            <a:spLocks noGrp="1"/>
          </p:cNvSpPr>
          <p:nvPr>
            <p:ph type="title"/>
          </p:nvPr>
        </p:nvSpPr>
        <p:spPr/>
        <p:txBody>
          <a:bodyPr/>
          <a:lstStyle/>
          <a:p>
            <a:r>
              <a:rPr lang="en-US" b="1" dirty="0"/>
              <a:t>What is an </a:t>
            </a:r>
            <a:r>
              <a:rPr lang="en-US" b="1" dirty="0" err="1"/>
              <a:t>Infodemic</a:t>
            </a:r>
            <a:r>
              <a:rPr lang="en-US" b="1" dirty="0"/>
              <a:t>?</a:t>
            </a:r>
            <a:endParaRPr lang="en-US" dirty="0"/>
          </a:p>
        </p:txBody>
      </p:sp>
      <p:sp>
        <p:nvSpPr>
          <p:cNvPr id="3" name="Content Placeholder 2">
            <a:extLst>
              <a:ext uri="{FF2B5EF4-FFF2-40B4-BE49-F238E27FC236}">
                <a16:creationId xmlns:a16="http://schemas.microsoft.com/office/drawing/2014/main" id="{C680B51A-D019-AD4D-E354-290139D1A5BB}"/>
              </a:ext>
            </a:extLst>
          </p:cNvPr>
          <p:cNvSpPr>
            <a:spLocks noGrp="1"/>
          </p:cNvSpPr>
          <p:nvPr>
            <p:ph idx="1"/>
          </p:nvPr>
        </p:nvSpPr>
        <p:spPr/>
        <p:txBody>
          <a:bodyPr>
            <a:normAutofit fontScale="47500" lnSpcReduction="20000"/>
          </a:bodyPr>
          <a:lstStyle/>
          <a:p>
            <a:endParaRPr lang="en-GB" dirty="0"/>
          </a:p>
          <a:p>
            <a:r>
              <a:rPr lang="en-GB" b="1" dirty="0"/>
              <a:t>In conflict situations and wars, the </a:t>
            </a:r>
            <a:r>
              <a:rPr lang="en-GB" b="1" dirty="0" err="1"/>
              <a:t>ro</a:t>
            </a:r>
            <a:r>
              <a:rPr lang="en-GB" dirty="0" err="1"/>
              <a:t>The</a:t>
            </a:r>
            <a:r>
              <a:rPr lang="en-GB" dirty="0"/>
              <a:t> term </a:t>
            </a:r>
            <a:r>
              <a:rPr lang="en-GB" b="1" dirty="0"/>
              <a:t>‘</a:t>
            </a:r>
            <a:r>
              <a:rPr lang="en-GB" b="1" dirty="0" err="1"/>
              <a:t>Infodemic</a:t>
            </a:r>
            <a:r>
              <a:rPr lang="en-GB" b="1" dirty="0"/>
              <a:t>’ (</a:t>
            </a:r>
            <a:r>
              <a:rPr lang="en-US" b="1" i="1" dirty="0"/>
              <a:t>Information + Epidemic</a:t>
            </a:r>
            <a:r>
              <a:rPr lang="en-US" b="1" dirty="0"/>
              <a:t>)</a:t>
            </a:r>
            <a:r>
              <a:rPr lang="en-GB" dirty="0"/>
              <a:t> was first used in 2003 by David Rothkopf in connection with SARS. It has seen renewed usage during the COVID-19 pandemic. The term can appear in other occasions too, such as conflict situations and wars.</a:t>
            </a:r>
          </a:p>
          <a:p>
            <a:r>
              <a:rPr lang="en-GB" b="1" dirty="0"/>
              <a:t>le of the media is critical in providing the public with accurate and timely information.</a:t>
            </a:r>
            <a:r>
              <a:rPr lang="en-GB" dirty="0"/>
              <a:t> Trustworthy news and images can contribute to the protection of civilians and conflict prevention, bring to the attention of the international community the horrors and reality of conflict and expose violations of human rights and international humanitarian law. (Source: </a:t>
            </a:r>
            <a:r>
              <a:rPr lang="en-GB" u="sng" dirty="0">
                <a:hlinkClick r:id="rId2"/>
              </a:rPr>
              <a:t>Council of Europe</a:t>
            </a:r>
            <a:r>
              <a:rPr lang="en-GB" dirty="0"/>
              <a:t>).   </a:t>
            </a:r>
          </a:p>
          <a:p>
            <a:pPr marL="0" indent="0">
              <a:buNone/>
            </a:pPr>
            <a:endParaRPr lang="en-GB" dirty="0"/>
          </a:p>
          <a:p>
            <a:r>
              <a:rPr lang="en-GB" b="1" dirty="0"/>
              <a:t>Definitions of </a:t>
            </a:r>
            <a:r>
              <a:rPr lang="en-GB" b="1" dirty="0" err="1"/>
              <a:t>Infodemic</a:t>
            </a:r>
            <a:r>
              <a:rPr lang="en-GB" b="1" dirty="0"/>
              <a:t> </a:t>
            </a:r>
            <a:endParaRPr lang="en-GB" dirty="0"/>
          </a:p>
          <a:p>
            <a:r>
              <a:rPr lang="en-US" b="1" dirty="0" err="1"/>
              <a:t>Infodemic</a:t>
            </a:r>
            <a:r>
              <a:rPr lang="en-US" dirty="0"/>
              <a:t> is a situation where "a few facts, mixed with fear, speculation and rumor, amplified and relayed swiftly </a:t>
            </a:r>
            <a:r>
              <a:rPr lang="en-US" dirty="0" err="1"/>
              <a:t>worldwidae</a:t>
            </a:r>
            <a:r>
              <a:rPr lang="en-US" dirty="0"/>
              <a:t> by modern information technologies" (</a:t>
            </a:r>
            <a:r>
              <a:rPr lang="en-US" u="sng" dirty="0">
                <a:hlinkClick r:id="rId3"/>
              </a:rPr>
              <a:t>David Rothkopf</a:t>
            </a:r>
            <a:r>
              <a:rPr lang="en-US" dirty="0"/>
              <a:t>, 2003) </a:t>
            </a:r>
            <a:endParaRPr lang="en-GB" dirty="0"/>
          </a:p>
          <a:p>
            <a:r>
              <a:rPr lang="en-US" dirty="0"/>
              <a:t>According to the </a:t>
            </a:r>
            <a:r>
              <a:rPr lang="en-US" u="sng" dirty="0">
                <a:hlinkClick r:id="rId4"/>
              </a:rPr>
              <a:t>Cambridge Dictionary</a:t>
            </a:r>
            <a:r>
              <a:rPr lang="en-US" dirty="0"/>
              <a:t>, an </a:t>
            </a:r>
            <a:r>
              <a:rPr lang="en-US" b="1" dirty="0" err="1"/>
              <a:t>Infodemic</a:t>
            </a:r>
            <a:r>
              <a:rPr lang="en-US" dirty="0"/>
              <a:t> is “a </a:t>
            </a:r>
            <a:r>
              <a:rPr lang="en-US" dirty="0">
                <a:hlinkClick r:id="rId5" tooltip="situation"/>
              </a:rPr>
              <a:t>situation</a:t>
            </a:r>
            <a:r>
              <a:rPr lang="en-US" dirty="0"/>
              <a:t> in which a lot of </a:t>
            </a:r>
            <a:r>
              <a:rPr lang="en-US" dirty="0">
                <a:hlinkClick r:id="rId6" tooltip="false"/>
              </a:rPr>
              <a:t>false</a:t>
            </a:r>
            <a:r>
              <a:rPr lang="en-US" dirty="0"/>
              <a:t> </a:t>
            </a:r>
            <a:r>
              <a:rPr lang="en-US" dirty="0">
                <a:hlinkClick r:id="rId7" tooltip="information"/>
              </a:rPr>
              <a:t>information</a:t>
            </a:r>
            <a:r>
              <a:rPr lang="en-US" dirty="0"/>
              <a:t> is being </a:t>
            </a:r>
            <a:r>
              <a:rPr lang="en-US" dirty="0">
                <a:hlinkClick r:id="rId8" tooltip="spread"/>
              </a:rPr>
              <a:t>spread</a:t>
            </a:r>
            <a:r>
              <a:rPr lang="en-US" dirty="0"/>
              <a:t> in a way that is </a:t>
            </a:r>
            <a:r>
              <a:rPr lang="en-US" dirty="0">
                <a:hlinkClick r:id="rId9" tooltip="harmful"/>
              </a:rPr>
              <a:t>harmful</a:t>
            </a:r>
            <a:r>
              <a:rPr lang="en-US" dirty="0"/>
              <a:t>”.  </a:t>
            </a:r>
            <a:endParaRPr lang="en-GB" dirty="0"/>
          </a:p>
          <a:p>
            <a:r>
              <a:rPr lang="en-US" dirty="0"/>
              <a:t>According to </a:t>
            </a:r>
            <a:r>
              <a:rPr lang="en-US" u="sng" dirty="0">
                <a:hlinkClick r:id="rId10"/>
              </a:rPr>
              <a:t>Wikipedia</a:t>
            </a:r>
            <a:r>
              <a:rPr lang="en-US" dirty="0"/>
              <a:t>, </a:t>
            </a:r>
            <a:r>
              <a:rPr lang="en-GB" dirty="0"/>
              <a:t>an </a:t>
            </a:r>
            <a:r>
              <a:rPr lang="en-GB" b="1" dirty="0" err="1"/>
              <a:t>Infodemic</a:t>
            </a:r>
            <a:r>
              <a:rPr lang="en-GB" dirty="0"/>
              <a:t> is “a rapid and far-reaching spread of both accurate and inaccurate information about something, such as a disease”. </a:t>
            </a:r>
          </a:p>
          <a:p>
            <a:r>
              <a:rPr lang="en-US" dirty="0"/>
              <a:t>According to </a:t>
            </a:r>
            <a:r>
              <a:rPr lang="en-US" u="sng" dirty="0">
                <a:hlinkClick r:id="rId11"/>
              </a:rPr>
              <a:t>WHO</a:t>
            </a:r>
            <a:r>
              <a:rPr lang="en-US" dirty="0"/>
              <a:t>, “An </a:t>
            </a:r>
            <a:r>
              <a:rPr lang="en-US" b="1" dirty="0" err="1"/>
              <a:t>infodemic</a:t>
            </a:r>
            <a:r>
              <a:rPr lang="en-US" dirty="0"/>
              <a:t> is too much information including false or misleading information in digital and physical environments during a disease outbreak. It causes confusion and risk-taking </a:t>
            </a:r>
            <a:r>
              <a:rPr lang="en-US" dirty="0" err="1"/>
              <a:t>behaviours</a:t>
            </a:r>
            <a:r>
              <a:rPr lang="en-US" dirty="0"/>
              <a:t> that can harm health. It also leads to mistrust in health authorities and undermines the public health response. An </a:t>
            </a:r>
            <a:r>
              <a:rPr lang="en-US" dirty="0" err="1"/>
              <a:t>infodemic</a:t>
            </a:r>
            <a:r>
              <a:rPr lang="en-US" dirty="0"/>
              <a:t> can intensify or lengthen outbreaks when people are unsure about what they need to do to protect their health and the health of people around them. With growing digitization – an expansion of social media and internet use – information can spread more rapidly. This can help to more quickly fill information voids but can also amplify harmful messages.” </a:t>
            </a:r>
            <a:endParaRPr lang="en-GB" dirty="0"/>
          </a:p>
          <a:p>
            <a:endParaRPr lang="en-US" dirty="0"/>
          </a:p>
        </p:txBody>
      </p:sp>
    </p:spTree>
    <p:extLst>
      <p:ext uri="{BB962C8B-B14F-4D97-AF65-F5344CB8AC3E}">
        <p14:creationId xmlns:p14="http://schemas.microsoft.com/office/powerpoint/2010/main" val="339685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40AB45-6044-3BEB-35F9-877C56E7CD5E}"/>
              </a:ext>
            </a:extLst>
          </p:cNvPr>
          <p:cNvSpPr>
            <a:spLocks noGrp="1"/>
          </p:cNvSpPr>
          <p:nvPr>
            <p:ph type="title"/>
          </p:nvPr>
        </p:nvSpPr>
        <p:spPr>
          <a:xfrm>
            <a:off x="838200" y="365125"/>
            <a:ext cx="10515600" cy="1325563"/>
          </a:xfrm>
        </p:spPr>
        <p:txBody>
          <a:bodyPr>
            <a:normAutofit/>
          </a:bodyPr>
          <a:lstStyle/>
          <a:p>
            <a:r>
              <a:rPr lang="en-GB" b="1" dirty="0"/>
              <a:t>Definitions of </a:t>
            </a:r>
            <a:r>
              <a:rPr lang="en-GB" b="1" dirty="0" err="1"/>
              <a:t>Infodemic</a:t>
            </a:r>
            <a:r>
              <a:rPr lang="en-GB" b="1" dirty="0"/>
              <a:t> </a:t>
            </a:r>
            <a:br>
              <a:rPr lang="en-GB" dirty="0"/>
            </a:b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50EA64-B397-6A54-E55B-27885EF98030}"/>
              </a:ext>
            </a:extLst>
          </p:cNvPr>
          <p:cNvSpPr>
            <a:spLocks noGrp="1"/>
          </p:cNvSpPr>
          <p:nvPr>
            <p:ph idx="1"/>
          </p:nvPr>
        </p:nvSpPr>
        <p:spPr>
          <a:xfrm>
            <a:off x="838200" y="1825625"/>
            <a:ext cx="10515600" cy="4351338"/>
          </a:xfrm>
        </p:spPr>
        <p:txBody>
          <a:bodyPr>
            <a:normAutofit/>
          </a:bodyPr>
          <a:lstStyle/>
          <a:p>
            <a:pPr marL="0" indent="0">
              <a:buNone/>
            </a:pPr>
            <a:endParaRPr lang="en-GB" sz="1800" dirty="0"/>
          </a:p>
          <a:p>
            <a:r>
              <a:rPr lang="en-US" sz="1800" b="1" dirty="0" err="1"/>
              <a:t>Infodemic</a:t>
            </a:r>
            <a:r>
              <a:rPr lang="en-US" sz="1800" dirty="0"/>
              <a:t> is a situation where </a:t>
            </a:r>
            <a:r>
              <a:rPr lang="en-US" sz="1800" b="1" dirty="0"/>
              <a:t>"a few facts, mixed with fear, speculation and rumor, amplified and relayed swiftly </a:t>
            </a:r>
            <a:r>
              <a:rPr lang="en-US" sz="1800" b="1" dirty="0" err="1"/>
              <a:t>worldwidae</a:t>
            </a:r>
            <a:r>
              <a:rPr lang="en-US" sz="1800" b="1" dirty="0"/>
              <a:t> by modern information technologies" </a:t>
            </a:r>
            <a:r>
              <a:rPr lang="en-US" sz="1800" dirty="0"/>
              <a:t>(</a:t>
            </a:r>
            <a:r>
              <a:rPr lang="en-US" sz="1800" u="sng" dirty="0">
                <a:hlinkClick r:id="rId2"/>
              </a:rPr>
              <a:t>David Rothkopf</a:t>
            </a:r>
            <a:r>
              <a:rPr lang="en-US" sz="1800" dirty="0"/>
              <a:t>, 2003) </a:t>
            </a:r>
            <a:endParaRPr lang="en-GB" sz="1800" dirty="0"/>
          </a:p>
          <a:p>
            <a:r>
              <a:rPr lang="en-US" sz="1800" dirty="0"/>
              <a:t>According to the </a:t>
            </a:r>
            <a:r>
              <a:rPr lang="en-US" sz="1800" u="sng" dirty="0">
                <a:hlinkClick r:id="rId3"/>
              </a:rPr>
              <a:t>Cambridge Dictionary</a:t>
            </a:r>
            <a:r>
              <a:rPr lang="en-US" sz="1800" dirty="0"/>
              <a:t>, an </a:t>
            </a:r>
            <a:r>
              <a:rPr lang="en-US" sz="1800" b="1" dirty="0" err="1"/>
              <a:t>Infodemic</a:t>
            </a:r>
            <a:r>
              <a:rPr lang="en-US" sz="1800" dirty="0"/>
              <a:t> is </a:t>
            </a:r>
            <a:r>
              <a:rPr lang="en-US" sz="1800" b="1" dirty="0"/>
              <a:t>“a </a:t>
            </a:r>
            <a:r>
              <a:rPr lang="en-US" sz="1800" b="1" dirty="0">
                <a:hlinkClick r:id="rId4" tooltip="situation"/>
              </a:rPr>
              <a:t>situation</a:t>
            </a:r>
            <a:r>
              <a:rPr lang="en-US" sz="1800" b="1" dirty="0"/>
              <a:t> in which a lot of </a:t>
            </a:r>
            <a:r>
              <a:rPr lang="en-US" sz="1800" b="1" dirty="0">
                <a:hlinkClick r:id="rId5" tooltip="false"/>
              </a:rPr>
              <a:t>false</a:t>
            </a:r>
            <a:r>
              <a:rPr lang="en-US" sz="1800" b="1" dirty="0"/>
              <a:t> </a:t>
            </a:r>
            <a:r>
              <a:rPr lang="en-US" sz="1800" b="1" dirty="0">
                <a:hlinkClick r:id="rId6" tooltip="information"/>
              </a:rPr>
              <a:t>information</a:t>
            </a:r>
            <a:r>
              <a:rPr lang="en-US" sz="1800" b="1" dirty="0"/>
              <a:t> is being </a:t>
            </a:r>
            <a:r>
              <a:rPr lang="en-US" sz="1800" b="1" dirty="0">
                <a:hlinkClick r:id="rId7" tooltip="spread"/>
              </a:rPr>
              <a:t>spread</a:t>
            </a:r>
            <a:r>
              <a:rPr lang="en-US" sz="1800" b="1" dirty="0"/>
              <a:t> in a way that is </a:t>
            </a:r>
            <a:r>
              <a:rPr lang="en-US" sz="1800" b="1" dirty="0">
                <a:hlinkClick r:id="rId8" tooltip="harmful"/>
              </a:rPr>
              <a:t>harmful</a:t>
            </a:r>
            <a:r>
              <a:rPr lang="en-US" sz="1800" b="1" dirty="0"/>
              <a:t>”.  </a:t>
            </a:r>
            <a:endParaRPr lang="en-GB" sz="1800" b="1" dirty="0"/>
          </a:p>
          <a:p>
            <a:r>
              <a:rPr lang="en-US" sz="1800" dirty="0"/>
              <a:t>According to </a:t>
            </a:r>
            <a:r>
              <a:rPr lang="en-US" sz="1800" u="sng" dirty="0">
                <a:hlinkClick r:id="rId9"/>
              </a:rPr>
              <a:t>Wikipedia</a:t>
            </a:r>
            <a:r>
              <a:rPr lang="en-US" sz="1800" dirty="0"/>
              <a:t>, </a:t>
            </a:r>
            <a:r>
              <a:rPr lang="en-GB" sz="1800" dirty="0"/>
              <a:t>an </a:t>
            </a:r>
            <a:r>
              <a:rPr lang="en-GB" sz="1800" b="1" dirty="0" err="1"/>
              <a:t>Infodemic</a:t>
            </a:r>
            <a:r>
              <a:rPr lang="en-GB" sz="1800" dirty="0"/>
              <a:t> is </a:t>
            </a:r>
            <a:r>
              <a:rPr lang="en-GB" sz="1800" b="1" dirty="0"/>
              <a:t>“a rapid and far-reaching spread of both accurate and inaccurate information about something, such as a disease”. </a:t>
            </a:r>
          </a:p>
          <a:p>
            <a:r>
              <a:rPr lang="en-US" sz="1800" dirty="0"/>
              <a:t>According to </a:t>
            </a:r>
            <a:r>
              <a:rPr lang="en-US" sz="1800" u="sng" dirty="0">
                <a:hlinkClick r:id="rId10"/>
              </a:rPr>
              <a:t>WHO</a:t>
            </a:r>
            <a:r>
              <a:rPr lang="en-US" sz="1800" dirty="0"/>
              <a:t>, “An </a:t>
            </a:r>
            <a:r>
              <a:rPr lang="en-US" sz="1800" b="1" dirty="0" err="1"/>
              <a:t>infodemic</a:t>
            </a:r>
            <a:r>
              <a:rPr lang="en-US" sz="1800" dirty="0"/>
              <a:t> is </a:t>
            </a:r>
            <a:r>
              <a:rPr lang="en-US" sz="1800" b="1" dirty="0"/>
              <a:t>too much information including false or misleading </a:t>
            </a:r>
            <a:r>
              <a:rPr lang="en-US" sz="1800" dirty="0"/>
              <a:t>information in digital and physical environments during a disease outbreak. It </a:t>
            </a:r>
            <a:r>
              <a:rPr lang="en-US" sz="1800" b="1" dirty="0"/>
              <a:t>causes confusion and risk-taking </a:t>
            </a:r>
            <a:r>
              <a:rPr lang="en-US" sz="1800" b="1" dirty="0" err="1"/>
              <a:t>behaviours</a:t>
            </a:r>
            <a:r>
              <a:rPr lang="en-US" sz="1800" b="1" dirty="0"/>
              <a:t> that can harm health.</a:t>
            </a:r>
            <a:r>
              <a:rPr lang="en-US" sz="1800" dirty="0"/>
              <a:t> It also leads to mistrust in health authorities and undermines the public health response. </a:t>
            </a:r>
            <a:r>
              <a:rPr lang="en-US" sz="1800" b="1" dirty="0"/>
              <a:t>An </a:t>
            </a:r>
            <a:r>
              <a:rPr lang="en-US" sz="1800" b="1" dirty="0" err="1"/>
              <a:t>infodemic</a:t>
            </a:r>
            <a:r>
              <a:rPr lang="en-US" sz="1800" b="1" dirty="0"/>
              <a:t> can intensify or lengthen outbreaks when people are unsure about what they need to do to protect their health and the health of people around them.</a:t>
            </a:r>
            <a:r>
              <a:rPr lang="en-US" sz="1800" dirty="0"/>
              <a:t> With growing digitization – an expansion of social media and internet use – information can spread more rapidly. This can help to more quickly fill information voids but can also amplify harmful messages.” </a:t>
            </a:r>
            <a:endParaRPr lang="en-GB" sz="1800" dirty="0"/>
          </a:p>
          <a:p>
            <a:pPr marL="0" indent="0">
              <a:buNone/>
            </a:pPr>
            <a:endParaRPr lang="en-US" sz="1800" dirty="0"/>
          </a:p>
        </p:txBody>
      </p:sp>
    </p:spTree>
    <p:extLst>
      <p:ext uri="{BB962C8B-B14F-4D97-AF65-F5344CB8AC3E}">
        <p14:creationId xmlns:p14="http://schemas.microsoft.com/office/powerpoint/2010/main" val="245849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23031-A0EE-591F-69B5-C8C8DEC3899F}"/>
              </a:ext>
            </a:extLst>
          </p:cNvPr>
          <p:cNvSpPr>
            <a:spLocks noGrp="1"/>
          </p:cNvSpPr>
          <p:nvPr>
            <p:ph type="title"/>
          </p:nvPr>
        </p:nvSpPr>
        <p:spPr>
          <a:xfrm>
            <a:off x="1153618" y="1239927"/>
            <a:ext cx="4008586" cy="4680583"/>
          </a:xfrm>
        </p:spPr>
        <p:txBody>
          <a:bodyPr anchor="ctr">
            <a:normAutofit/>
          </a:bodyPr>
          <a:lstStyle/>
          <a:p>
            <a:r>
              <a:rPr lang="en-US" sz="5200"/>
              <a:t>ACTIVITY</a:t>
            </a:r>
          </a:p>
        </p:txBody>
      </p:sp>
      <p:sp>
        <p:nvSpPr>
          <p:cNvPr id="3" name="Content Placeholder 2">
            <a:extLst>
              <a:ext uri="{FF2B5EF4-FFF2-40B4-BE49-F238E27FC236}">
                <a16:creationId xmlns:a16="http://schemas.microsoft.com/office/drawing/2014/main" id="{06E4C926-06D1-DE03-F4B6-02628BA608F8}"/>
              </a:ext>
            </a:extLst>
          </p:cNvPr>
          <p:cNvSpPr>
            <a:spLocks noGrp="1"/>
          </p:cNvSpPr>
          <p:nvPr>
            <p:ph idx="1"/>
          </p:nvPr>
        </p:nvSpPr>
        <p:spPr>
          <a:xfrm>
            <a:off x="6291923" y="1239927"/>
            <a:ext cx="4971824" cy="4680583"/>
          </a:xfrm>
        </p:spPr>
        <p:txBody>
          <a:bodyPr anchor="ctr">
            <a:normAutofit/>
          </a:bodyPr>
          <a:lstStyle/>
          <a:p>
            <a:pPr marL="0" indent="0">
              <a:buNone/>
            </a:pPr>
            <a:r>
              <a:rPr lang="en-US" sz="2000" dirty="0"/>
              <a:t>The first word that comes to your mind when you hear:</a:t>
            </a:r>
          </a:p>
          <a:p>
            <a:pPr marL="0" indent="0">
              <a:buNone/>
            </a:pPr>
            <a:endParaRPr lang="en-GB" sz="2000" dirty="0"/>
          </a:p>
          <a:p>
            <a:pPr lvl="0"/>
            <a:r>
              <a:rPr lang="en-US" sz="2000" dirty="0"/>
              <a:t>Propaganda </a:t>
            </a:r>
            <a:endParaRPr lang="en-GB" sz="2000" dirty="0"/>
          </a:p>
          <a:p>
            <a:pPr lvl="0"/>
            <a:r>
              <a:rPr lang="en-US" sz="2000" dirty="0"/>
              <a:t>Fake News</a:t>
            </a:r>
            <a:endParaRPr lang="en-GB" sz="2000" dirty="0"/>
          </a:p>
          <a:p>
            <a:pPr lvl="0"/>
            <a:r>
              <a:rPr lang="en-US" sz="2000" dirty="0"/>
              <a:t>Information Disorder</a:t>
            </a:r>
            <a:endParaRPr lang="en-GB" sz="2000" dirty="0"/>
          </a:p>
          <a:p>
            <a:pPr lvl="0"/>
            <a:r>
              <a:rPr lang="en-US" sz="2000" dirty="0" err="1"/>
              <a:t>Infodemic</a:t>
            </a:r>
            <a:endParaRPr lang="en-GB" sz="2000" dirty="0"/>
          </a:p>
          <a:p>
            <a:pPr marL="0" indent="0">
              <a:buNone/>
            </a:pPr>
            <a:endParaRPr lang="en-US" sz="2000" dirty="0"/>
          </a:p>
          <a:p>
            <a:pPr marL="0" indent="0">
              <a:buNone/>
            </a:pPr>
            <a:r>
              <a:rPr lang="en-US" sz="2000" dirty="0"/>
              <a:t>Create four ‘world clouds’ with participants’ answers.</a:t>
            </a:r>
          </a:p>
        </p:txBody>
      </p:sp>
    </p:spTree>
    <p:extLst>
      <p:ext uri="{BB962C8B-B14F-4D97-AF65-F5344CB8AC3E}">
        <p14:creationId xmlns:p14="http://schemas.microsoft.com/office/powerpoint/2010/main" val="340874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F9550A3A-D98D-DAD3-6B33-B2024770E272}"/>
              </a:ext>
            </a:extLst>
          </p:cNvPr>
          <p:cNvPicPr>
            <a:picLocks noGrp="1" noChangeAspect="1"/>
          </p:cNvPicPr>
          <p:nvPr>
            <p:ph idx="1"/>
          </p:nvPr>
        </p:nvPicPr>
        <p:blipFill rotWithShape="1">
          <a:blip r:embed="rId2">
            <a:alphaModFix amt="50000"/>
          </a:blip>
          <a:srcRect r="7133"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D7AD14B-8CCF-65DE-D593-F0A84CEC74FB}"/>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What is Propaganda</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7661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9B278-268D-FDA2-E56B-EF3F3789C8F5}"/>
              </a:ext>
            </a:extLst>
          </p:cNvPr>
          <p:cNvSpPr>
            <a:spLocks noGrp="1"/>
          </p:cNvSpPr>
          <p:nvPr>
            <p:ph type="title"/>
          </p:nvPr>
        </p:nvSpPr>
        <p:spPr>
          <a:xfrm>
            <a:off x="686834" y="1153572"/>
            <a:ext cx="3200400" cy="4461163"/>
          </a:xfrm>
        </p:spPr>
        <p:txBody>
          <a:bodyPr>
            <a:normAutofit/>
          </a:bodyPr>
          <a:lstStyle/>
          <a:p>
            <a:r>
              <a:rPr lang="en-US">
                <a:solidFill>
                  <a:srgbClr val="FFFFFF"/>
                </a:solidFill>
              </a:rPr>
              <a:t>Definitions of Propaganda</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FF53C1-FC64-7224-26E5-CD11AD176C75}"/>
              </a:ext>
            </a:extLst>
          </p:cNvPr>
          <p:cNvSpPr>
            <a:spLocks noGrp="1"/>
          </p:cNvSpPr>
          <p:nvPr>
            <p:ph idx="1"/>
          </p:nvPr>
        </p:nvSpPr>
        <p:spPr>
          <a:xfrm>
            <a:off x="4466192" y="500062"/>
            <a:ext cx="7038974" cy="5857875"/>
          </a:xfrm>
        </p:spPr>
        <p:txBody>
          <a:bodyPr anchor="ctr">
            <a:normAutofit lnSpcReduction="10000"/>
          </a:bodyPr>
          <a:lstStyle/>
          <a:p>
            <a:r>
              <a:rPr lang="en-US" sz="1600" b="1" dirty="0"/>
              <a:t>Propaganda</a:t>
            </a:r>
            <a:r>
              <a:rPr lang="en-US" sz="1600" dirty="0"/>
              <a:t> is a form of information that panders to our insecurities and anxieties. –</a:t>
            </a:r>
            <a:r>
              <a:rPr lang="en-US" sz="1600" i="1" dirty="0"/>
              <a:t> </a:t>
            </a:r>
            <a:r>
              <a:rPr lang="en-US" sz="1600" dirty="0"/>
              <a:t>Jacques Ellul,</a:t>
            </a:r>
            <a:r>
              <a:rPr lang="en-US" sz="1600" i="1" dirty="0"/>
              <a:t> Propaganda: The Formation of Men’s Attitudes, </a:t>
            </a:r>
            <a:r>
              <a:rPr lang="en-US" sz="1600" dirty="0"/>
              <a:t>1962</a:t>
            </a:r>
            <a:endParaRPr lang="en-GB" sz="1600" dirty="0"/>
          </a:p>
          <a:p>
            <a:r>
              <a:rPr lang="en-US" sz="1600" b="1" dirty="0"/>
              <a:t>Propaganda</a:t>
            </a:r>
            <a:r>
              <a:rPr lang="en-US" sz="1600" dirty="0"/>
              <a:t> is the deliberate, systematic attempt to shape perceptions, manipulate cognitions, and direct behavior to achieve a response that furthers the desired intent of the propagandist. –</a:t>
            </a:r>
            <a:r>
              <a:rPr lang="en-US" sz="1600" i="1" dirty="0"/>
              <a:t> </a:t>
            </a:r>
            <a:r>
              <a:rPr lang="en-US" sz="1600" dirty="0"/>
              <a:t>Garth Jowett and Victoria O'Donnell,</a:t>
            </a:r>
            <a:r>
              <a:rPr lang="en-US" sz="1600" i="1" dirty="0"/>
              <a:t> Propaganda and Persuasion, </a:t>
            </a:r>
            <a:r>
              <a:rPr lang="en-US" sz="1600" dirty="0"/>
              <a:t>1986</a:t>
            </a:r>
            <a:endParaRPr lang="en-GB" sz="1600" dirty="0"/>
          </a:p>
          <a:p>
            <a:r>
              <a:rPr lang="en-US" sz="1600" b="1" dirty="0"/>
              <a:t>Propaganda</a:t>
            </a:r>
            <a:r>
              <a:rPr lang="en-US" sz="1600" dirty="0"/>
              <a:t> is intentionally-designed communication that invites us to respond emotionally, immediately, and in a either-or manner. –</a:t>
            </a:r>
            <a:r>
              <a:rPr lang="en-US" sz="1600" i="1" dirty="0"/>
              <a:t> </a:t>
            </a:r>
            <a:r>
              <a:rPr lang="en-US" sz="1600" dirty="0"/>
              <a:t>Neil Postman,</a:t>
            </a:r>
            <a:r>
              <a:rPr lang="en-US" sz="1600" i="1" dirty="0"/>
              <a:t> </a:t>
            </a:r>
            <a:r>
              <a:rPr lang="en-US" sz="1600" i="1" dirty="0" err="1"/>
              <a:t>Technopoly</a:t>
            </a:r>
            <a:r>
              <a:rPr lang="en-US" sz="1600" i="1" dirty="0"/>
              <a:t>, </a:t>
            </a:r>
            <a:r>
              <a:rPr lang="en-US" sz="1600" dirty="0"/>
              <a:t>1994</a:t>
            </a:r>
            <a:endParaRPr lang="en-GB" sz="1600" dirty="0"/>
          </a:p>
          <a:p>
            <a:r>
              <a:rPr lang="en-US" sz="1600" b="1" dirty="0"/>
              <a:t>Propaganda</a:t>
            </a:r>
            <a:r>
              <a:rPr lang="en-US" sz="1600" dirty="0"/>
              <a:t> is a form of purposeful persuasion that attempts to influence the emotions, attitudes, opinions, and actions of specified target audiences for ideological, political or commercial purposes through the controlled transmission of one-sided messages (which may or may not be factual) via mass and direct media channels. –</a:t>
            </a:r>
            <a:r>
              <a:rPr lang="en-US" sz="1600" i="1" dirty="0"/>
              <a:t> </a:t>
            </a:r>
            <a:r>
              <a:rPr lang="en-US" sz="1600" dirty="0"/>
              <a:t>Richard Alan Nelson,</a:t>
            </a:r>
            <a:r>
              <a:rPr lang="en-US" sz="1600" i="1" dirty="0"/>
              <a:t> A Chronology and Glossary of Propaganda in the United States, </a:t>
            </a:r>
            <a:r>
              <a:rPr lang="en-US" sz="1600" dirty="0"/>
              <a:t>1996</a:t>
            </a:r>
            <a:endParaRPr lang="en-GB" sz="1600" dirty="0"/>
          </a:p>
          <a:p>
            <a:r>
              <a:rPr lang="en-US" sz="1600" b="1" dirty="0"/>
              <a:t>Propaganda </a:t>
            </a:r>
            <a:r>
              <a:rPr lang="en-US" sz="1600" dirty="0"/>
              <a:t>is the more or less systematic effort to manipulate other people’s beliefs, attitudes, or actions by means of symbols (words, gestures, banners, monuments, music, clothing, insignia, hairstyles, designs on coins and postage stamps, and so forth). Deliberateness and a relatively heavy emphasis on manipulation distinguish propaganda from casual conversation or the free and easy exchange of ideas. – Bruce </a:t>
            </a:r>
            <a:r>
              <a:rPr lang="en-US" sz="1600" dirty="0" err="1"/>
              <a:t>Lannes</a:t>
            </a:r>
            <a:r>
              <a:rPr lang="en-US" sz="1600" dirty="0"/>
              <a:t> Smith, </a:t>
            </a:r>
            <a:r>
              <a:rPr lang="en-US" sz="1600" i="1" dirty="0"/>
              <a:t>Britannica</a:t>
            </a:r>
            <a:r>
              <a:rPr lang="en-US" sz="1600" dirty="0"/>
              <a:t>, 1999  </a:t>
            </a:r>
            <a:endParaRPr lang="en-GB" sz="1600" dirty="0"/>
          </a:p>
          <a:p>
            <a:r>
              <a:rPr lang="en-US" sz="1600" b="1" dirty="0"/>
              <a:t>Propaganda</a:t>
            </a:r>
            <a:r>
              <a:rPr lang="en-US" sz="1600" dirty="0"/>
              <a:t> is indifferent to truth and truthfulness, knowledge and understanding; it is a form of strategic communication that uses any means to accomplish its ends. –</a:t>
            </a:r>
            <a:r>
              <a:rPr lang="en-US" sz="1600" i="1" dirty="0"/>
              <a:t> </a:t>
            </a:r>
            <a:r>
              <a:rPr lang="en-US" sz="1600" dirty="0"/>
              <a:t>Walter Cunningham,</a:t>
            </a:r>
            <a:r>
              <a:rPr lang="en-US" sz="1600" i="1" dirty="0"/>
              <a:t> The Idea of Propaganda, </a:t>
            </a:r>
            <a:r>
              <a:rPr lang="en-US" sz="1600" dirty="0"/>
              <a:t>2002</a:t>
            </a:r>
            <a:endParaRPr lang="en-GB" sz="1600" dirty="0"/>
          </a:p>
          <a:p>
            <a:endParaRPr lang="en-US" sz="1300" dirty="0"/>
          </a:p>
        </p:txBody>
      </p:sp>
    </p:spTree>
    <p:extLst>
      <p:ext uri="{BB962C8B-B14F-4D97-AF65-F5344CB8AC3E}">
        <p14:creationId xmlns:p14="http://schemas.microsoft.com/office/powerpoint/2010/main" val="413219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B73511-0D9E-B587-3254-E6E87E93D293}"/>
              </a:ext>
            </a:extLst>
          </p:cNvPr>
          <p:cNvSpPr>
            <a:spLocks noGrp="1"/>
          </p:cNvSpPr>
          <p:nvPr>
            <p:ph type="title"/>
          </p:nvPr>
        </p:nvSpPr>
        <p:spPr>
          <a:xfrm>
            <a:off x="838200" y="4669978"/>
            <a:ext cx="4391024" cy="1173700"/>
          </a:xfrm>
        </p:spPr>
        <p:txBody>
          <a:bodyPr anchor="t">
            <a:normAutofit/>
          </a:bodyPr>
          <a:lstStyle/>
          <a:p>
            <a:r>
              <a:rPr lang="en-US" sz="3700">
                <a:solidFill>
                  <a:schemeClr val="bg1"/>
                </a:solidFill>
              </a:rPr>
              <a:t>Characteristics of Propaganda</a:t>
            </a:r>
          </a:p>
        </p:txBody>
      </p:sp>
      <p:pic>
        <p:nvPicPr>
          <p:cNvPr id="7" name="Picture 6" descr="A picture containing text&#10;&#10;Description automatically generated">
            <a:extLst>
              <a:ext uri="{FF2B5EF4-FFF2-40B4-BE49-F238E27FC236}">
                <a16:creationId xmlns:a16="http://schemas.microsoft.com/office/drawing/2014/main" id="{98A5D6E4-4234-5358-90A4-2A96C191203F}"/>
              </a:ext>
            </a:extLst>
          </p:cNvPr>
          <p:cNvPicPr>
            <a:picLocks noChangeAspect="1"/>
          </p:cNvPicPr>
          <p:nvPr/>
        </p:nvPicPr>
        <p:blipFill rotWithShape="1">
          <a:blip r:embed="rId2"/>
          <a:srcRect l="22411" r="19962"/>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5" name="Picture 4" descr="A picture containing text&#10;&#10;Description automatically generated">
            <a:extLst>
              <a:ext uri="{FF2B5EF4-FFF2-40B4-BE49-F238E27FC236}">
                <a16:creationId xmlns:a16="http://schemas.microsoft.com/office/drawing/2014/main" id="{076B6002-B89B-4106-1191-6A2BDC86CDB8}"/>
              </a:ext>
            </a:extLst>
          </p:cNvPr>
          <p:cNvPicPr>
            <a:picLocks noChangeAspect="1"/>
          </p:cNvPicPr>
          <p:nvPr/>
        </p:nvPicPr>
        <p:blipFill rotWithShape="1">
          <a:blip r:embed="rId3"/>
          <a:srcRect r="2428" b="-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9" name="Picture 8" descr="A picture containing text, person&#10;&#10;Description automatically generated">
            <a:extLst>
              <a:ext uri="{FF2B5EF4-FFF2-40B4-BE49-F238E27FC236}">
                <a16:creationId xmlns:a16="http://schemas.microsoft.com/office/drawing/2014/main" id="{8DCA0BCE-12DC-D35C-BACC-50C77A4941EF}"/>
              </a:ext>
            </a:extLst>
          </p:cNvPr>
          <p:cNvPicPr>
            <a:picLocks noChangeAspect="1"/>
          </p:cNvPicPr>
          <p:nvPr/>
        </p:nvPicPr>
        <p:blipFill rotWithShape="1">
          <a:blip r:embed="rId4"/>
          <a:srcRect r="4" b="16589"/>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6" name="Group 15">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C47007A7-B481-DDA1-E3DE-42DF64034061}"/>
              </a:ext>
            </a:extLst>
          </p:cNvPr>
          <p:cNvSpPr>
            <a:spLocks noGrp="1"/>
          </p:cNvSpPr>
          <p:nvPr>
            <p:ph idx="1"/>
          </p:nvPr>
        </p:nvSpPr>
        <p:spPr>
          <a:xfrm>
            <a:off x="5664201" y="4766267"/>
            <a:ext cx="5692774" cy="1077411"/>
          </a:xfrm>
        </p:spPr>
        <p:txBody>
          <a:bodyPr>
            <a:normAutofit/>
          </a:bodyPr>
          <a:lstStyle/>
          <a:p>
            <a:pPr marL="0" lvl="0" indent="0">
              <a:buNone/>
            </a:pPr>
            <a:endParaRPr lang="en-GB" sz="2400">
              <a:solidFill>
                <a:schemeClr val="bg1">
                  <a:alpha val="80000"/>
                </a:schemeClr>
              </a:solidFill>
            </a:endParaRPr>
          </a:p>
          <a:p>
            <a:endParaRPr lang="en-US" sz="2400">
              <a:solidFill>
                <a:schemeClr val="bg1">
                  <a:alpha val="80000"/>
                </a:schemeClr>
              </a:solidFill>
            </a:endParaRPr>
          </a:p>
        </p:txBody>
      </p:sp>
    </p:spTree>
    <p:extLst>
      <p:ext uri="{BB962C8B-B14F-4D97-AF65-F5344CB8AC3E}">
        <p14:creationId xmlns:p14="http://schemas.microsoft.com/office/powerpoint/2010/main" val="163410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96D61C-7B22-F1E3-D650-64D3CD4EA47B}"/>
              </a:ext>
            </a:extLst>
          </p:cNvPr>
          <p:cNvSpPr>
            <a:spLocks noGrp="1"/>
          </p:cNvSpPr>
          <p:nvPr>
            <p:ph idx="1"/>
          </p:nvPr>
        </p:nvSpPr>
        <p:spPr>
          <a:xfrm>
            <a:off x="836676" y="1493119"/>
            <a:ext cx="10515600" cy="3871762"/>
          </a:xfrm>
        </p:spPr>
        <p:txBody>
          <a:bodyPr>
            <a:normAutofit fontScale="77500" lnSpcReduction="20000"/>
          </a:bodyPr>
          <a:lstStyle/>
          <a:p>
            <a:pPr>
              <a:buFont typeface="Wingdings" pitchFamily="2" charset="2"/>
              <a:buChar char="ü"/>
            </a:pPr>
            <a:r>
              <a:rPr lang="en-US" sz="2400" dirty="0"/>
              <a:t>The term ‘propaganda’ is generally used when someone is aiming to reach a large group of people, not just a few. </a:t>
            </a:r>
            <a:endParaRPr lang="en-GB" sz="2400" dirty="0"/>
          </a:p>
          <a:p>
            <a:pPr>
              <a:buFont typeface="Wingdings" pitchFamily="2" charset="2"/>
              <a:buChar char="ü"/>
            </a:pPr>
            <a:r>
              <a:rPr lang="en-US" sz="2400" dirty="0"/>
              <a:t>People who create propaganda have a specific goal and design a communication message that is intended to circulate among a large group of people and create a reaction. </a:t>
            </a:r>
            <a:endParaRPr lang="en-GB" sz="2400" dirty="0"/>
          </a:p>
          <a:p>
            <a:pPr>
              <a:buFont typeface="Wingdings" pitchFamily="2" charset="2"/>
              <a:buChar char="ü"/>
            </a:pPr>
            <a:r>
              <a:rPr lang="en-US" sz="2400" dirty="0"/>
              <a:t>Propaganda involves reinforcing existing beliefs, changing perceptions, activating an emotional response or provoking a behavior.</a:t>
            </a:r>
            <a:endParaRPr lang="en-GB" sz="2400" dirty="0"/>
          </a:p>
          <a:p>
            <a:pPr>
              <a:buFont typeface="Wingdings" pitchFamily="2" charset="2"/>
              <a:buChar char="ü"/>
            </a:pPr>
            <a:r>
              <a:rPr lang="en-US" sz="2400" dirty="0"/>
              <a:t>The propagandist does not encourage independent judgement by presenting a variety of viewpoints and allowing the audience to determine which perspective is correct. Instead, the propagandist uses facts and information selectively, transmitting only those ideas that help accomplish the goal.</a:t>
            </a:r>
            <a:endParaRPr lang="en-GB" sz="2400" dirty="0"/>
          </a:p>
          <a:p>
            <a:pPr>
              <a:buFont typeface="Wingdings" pitchFamily="2" charset="2"/>
              <a:buChar char="ü"/>
            </a:pPr>
            <a:r>
              <a:rPr lang="en-US" sz="2400" dirty="0"/>
              <a:t>Perceptions of its impact will vary depending upon people’s individual identities, life experiences, and values.</a:t>
            </a:r>
            <a:endParaRPr lang="en-GB" sz="2400" dirty="0"/>
          </a:p>
          <a:p>
            <a:pPr>
              <a:buFont typeface="Wingdings" pitchFamily="2" charset="2"/>
              <a:buChar char="ü"/>
            </a:pPr>
            <a:r>
              <a:rPr lang="en-US" sz="2400" dirty="0"/>
              <a:t>Propaganda can’t be successful without the active participation of audiences.</a:t>
            </a:r>
          </a:p>
          <a:p>
            <a:pPr marL="0" indent="0">
              <a:buNone/>
            </a:pPr>
            <a:endParaRPr lang="en-US" sz="1700" dirty="0"/>
          </a:p>
          <a:p>
            <a:pPr marL="0" indent="0">
              <a:buNone/>
            </a:pPr>
            <a:r>
              <a:rPr lang="en-US" sz="1700" dirty="0"/>
              <a:t>(Source: Media Education Lab, 2015)</a:t>
            </a:r>
            <a:endParaRPr lang="en-GB" sz="1700" dirty="0"/>
          </a:p>
          <a:p>
            <a:endParaRPr lang="en-US" sz="1700" dirty="0"/>
          </a:p>
        </p:txBody>
      </p:sp>
    </p:spTree>
    <p:extLst>
      <p:ext uri="{BB962C8B-B14F-4D97-AF65-F5344CB8AC3E}">
        <p14:creationId xmlns:p14="http://schemas.microsoft.com/office/powerpoint/2010/main" val="56569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F637-A19B-A559-CE01-9F2B190F47C1}"/>
              </a:ext>
            </a:extLst>
          </p:cNvPr>
          <p:cNvSpPr>
            <a:spLocks noGrp="1"/>
          </p:cNvSpPr>
          <p:nvPr>
            <p:ph type="title"/>
          </p:nvPr>
        </p:nvSpPr>
        <p:spPr/>
        <p:txBody>
          <a:bodyPr/>
          <a:lstStyle/>
          <a:p>
            <a:r>
              <a:rPr lang="en-US" dirty="0"/>
              <a:t>RUSSIA &amp; UKRAINE</a:t>
            </a:r>
          </a:p>
        </p:txBody>
      </p:sp>
      <p:pic>
        <p:nvPicPr>
          <p:cNvPr id="4" name="Content Placeholder 3">
            <a:extLst>
              <a:ext uri="{FF2B5EF4-FFF2-40B4-BE49-F238E27FC236}">
                <a16:creationId xmlns:a16="http://schemas.microsoft.com/office/drawing/2014/main" id="{B85D6435-C4EC-6338-74C9-6AD2796C851E}"/>
              </a:ext>
            </a:extLst>
          </p:cNvPr>
          <p:cNvPicPr>
            <a:picLocks noGrp="1" noChangeAspect="1"/>
          </p:cNvPicPr>
          <p:nvPr>
            <p:ph idx="1"/>
          </p:nvPr>
        </p:nvPicPr>
        <p:blipFill>
          <a:blip r:embed="rId2"/>
          <a:stretch>
            <a:fillRect/>
          </a:stretch>
        </p:blipFill>
        <p:spPr>
          <a:xfrm>
            <a:off x="7143750" y="248443"/>
            <a:ext cx="4843462" cy="2712338"/>
          </a:xfrm>
          <a:prstGeom prst="rect">
            <a:avLst/>
          </a:prstGeom>
        </p:spPr>
      </p:pic>
      <p:sp>
        <p:nvSpPr>
          <p:cNvPr id="6" name="TextBox 5">
            <a:extLst>
              <a:ext uri="{FF2B5EF4-FFF2-40B4-BE49-F238E27FC236}">
                <a16:creationId xmlns:a16="http://schemas.microsoft.com/office/drawing/2014/main" id="{63D98889-A01A-C6D3-DAF0-16D5BED4BF49}"/>
              </a:ext>
            </a:extLst>
          </p:cNvPr>
          <p:cNvSpPr txBox="1"/>
          <p:nvPr/>
        </p:nvSpPr>
        <p:spPr>
          <a:xfrm>
            <a:off x="497107" y="3008571"/>
            <a:ext cx="10699531" cy="3600986"/>
          </a:xfrm>
          <a:prstGeom prst="rect">
            <a:avLst/>
          </a:prstGeom>
          <a:noFill/>
        </p:spPr>
        <p:txBody>
          <a:bodyPr wrap="square" rtlCol="0">
            <a:spAutoFit/>
          </a:bodyPr>
          <a:lstStyle/>
          <a:p>
            <a:pPr marL="285750" indent="-285750" fontAlgn="base">
              <a:buFont typeface="Arial" panose="020B0604020202020204" pitchFamily="34" charset="0"/>
              <a:buChar char="•"/>
            </a:pPr>
            <a:r>
              <a:rPr lang="en-GB" dirty="0"/>
              <a:t>Both Ukraine and Russia are engaging in information operations and propaganda, but with different approaches. </a:t>
            </a:r>
          </a:p>
          <a:p>
            <a:pPr marL="285750" indent="-285750" fontAlgn="base">
              <a:buFont typeface="Arial" panose="020B0604020202020204" pitchFamily="34" charset="0"/>
              <a:buChar char="•"/>
            </a:pPr>
            <a:r>
              <a:rPr lang="en-GB" dirty="0"/>
              <a:t>The Kremlin focuses on deception operations, censorship and false narratives – especially </a:t>
            </a:r>
            <a:r>
              <a:rPr lang="en-GB" u="sng" dirty="0">
                <a:hlinkClick r:id="rId3"/>
              </a:rPr>
              <a:t>that of “denazification”</a:t>
            </a:r>
            <a:r>
              <a:rPr lang="en-GB" dirty="0"/>
              <a:t>. </a:t>
            </a:r>
          </a:p>
          <a:p>
            <a:pPr marL="285750" indent="-285750" fontAlgn="base">
              <a:buFont typeface="Arial" panose="020B0604020202020204" pitchFamily="34" charset="0"/>
              <a:buChar char="•"/>
            </a:pPr>
            <a:r>
              <a:rPr lang="en-GB" dirty="0"/>
              <a:t>Ukraine is focused on diplomacy with the west and </a:t>
            </a:r>
            <a:r>
              <a:rPr lang="en-GB" dirty="0" err="1"/>
              <a:t>Nato</a:t>
            </a:r>
            <a:r>
              <a:rPr lang="en-GB" dirty="0"/>
              <a:t>, shoring up civilian morale and encouraging them to take up arms, highlighting Russian atrocities and Ukrainian combat wins and maintaining operational security (by denying Russia targeting information). </a:t>
            </a:r>
          </a:p>
          <a:p>
            <a:pPr marL="285750" indent="-285750" fontAlgn="base">
              <a:buFont typeface="Arial" panose="020B0604020202020204" pitchFamily="34" charset="0"/>
              <a:buChar char="•"/>
            </a:pPr>
            <a:r>
              <a:rPr lang="en-GB" dirty="0"/>
              <a:t>Ukraine has moral authority because it is using information operations to fight a war of necessity, – an existential battle of survival. </a:t>
            </a:r>
          </a:p>
          <a:p>
            <a:pPr marL="285750" indent="-285750" fontAlgn="base">
              <a:buFont typeface="Arial" panose="020B0604020202020204" pitchFamily="34" charset="0"/>
              <a:buChar char="•"/>
            </a:pPr>
            <a:r>
              <a:rPr lang="en-GB" dirty="0"/>
              <a:t>The Kremlin meanwhile, is trying to fulfil an ambition to rebuild the Soviet empire that had been shattered after the cold war. </a:t>
            </a:r>
          </a:p>
          <a:p>
            <a:pPr marL="171450" indent="-171450" fontAlgn="base">
              <a:buFont typeface="Arial" panose="020B0604020202020204" pitchFamily="34" charset="0"/>
              <a:buChar char="•"/>
            </a:pPr>
            <a:r>
              <a:rPr lang="en-GB" sz="1200" dirty="0"/>
              <a:t>(Source: </a:t>
            </a:r>
            <a:r>
              <a:rPr lang="en-GB" sz="1200" dirty="0" err="1"/>
              <a:t>theconversation.com</a:t>
            </a:r>
            <a:r>
              <a:rPr lang="en-GB" sz="1200" dirty="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1707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8712-4E4C-2C32-FFAD-77AFDC2E34F4}"/>
              </a:ext>
            </a:extLst>
          </p:cNvPr>
          <p:cNvSpPr>
            <a:spLocks noGrp="1"/>
          </p:cNvSpPr>
          <p:nvPr>
            <p:ph type="title"/>
          </p:nvPr>
        </p:nvSpPr>
        <p:spPr>
          <a:xfrm>
            <a:off x="100013" y="-177366"/>
            <a:ext cx="10515600" cy="1325563"/>
          </a:xfrm>
        </p:spPr>
        <p:txBody>
          <a:bodyPr/>
          <a:lstStyle/>
          <a:p>
            <a:r>
              <a:rPr lang="en-US" dirty="0"/>
              <a:t>ACTIVITY</a:t>
            </a:r>
          </a:p>
        </p:txBody>
      </p:sp>
      <p:graphicFrame>
        <p:nvGraphicFramePr>
          <p:cNvPr id="4" name="Content Placeholder 3">
            <a:extLst>
              <a:ext uri="{FF2B5EF4-FFF2-40B4-BE49-F238E27FC236}">
                <a16:creationId xmlns:a16="http://schemas.microsoft.com/office/drawing/2014/main" id="{27783CB3-6CB9-A61E-7D5D-9D491156CB62}"/>
              </a:ext>
            </a:extLst>
          </p:cNvPr>
          <p:cNvGraphicFramePr>
            <a:graphicFrameLocks noGrp="1"/>
          </p:cNvGraphicFramePr>
          <p:nvPr>
            <p:ph idx="1"/>
            <p:extLst>
              <p:ext uri="{D42A27DB-BD31-4B8C-83A1-F6EECF244321}">
                <p14:modId xmlns:p14="http://schemas.microsoft.com/office/powerpoint/2010/main" val="1492934066"/>
              </p:ext>
            </p:extLst>
          </p:nvPr>
        </p:nvGraphicFramePr>
        <p:xfrm>
          <a:off x="6243063" y="1571625"/>
          <a:ext cx="5286786" cy="5086467"/>
        </p:xfrm>
        <a:graphic>
          <a:graphicData uri="http://schemas.openxmlformats.org/drawingml/2006/table">
            <a:tbl>
              <a:tblPr firstRow="1" firstCol="1" bandRow="1">
                <a:tableStyleId>{5C22544A-7EE6-4342-B048-85BDC9FD1C3A}</a:tableStyleId>
              </a:tblPr>
              <a:tblGrid>
                <a:gridCol w="3611317">
                  <a:extLst>
                    <a:ext uri="{9D8B030D-6E8A-4147-A177-3AD203B41FA5}">
                      <a16:colId xmlns:a16="http://schemas.microsoft.com/office/drawing/2014/main" val="2305165798"/>
                    </a:ext>
                  </a:extLst>
                </a:gridCol>
                <a:gridCol w="1675469">
                  <a:extLst>
                    <a:ext uri="{9D8B030D-6E8A-4147-A177-3AD203B41FA5}">
                      <a16:colId xmlns:a16="http://schemas.microsoft.com/office/drawing/2014/main" val="408054918"/>
                    </a:ext>
                  </a:extLst>
                </a:gridCol>
              </a:tblGrid>
              <a:tr h="2013800">
                <a:tc>
                  <a:txBody>
                    <a:bodyPr/>
                    <a:lstStyle/>
                    <a:p>
                      <a:pPr>
                        <a:lnSpc>
                          <a:spcPct val="107000"/>
                        </a:lnSpc>
                      </a:pPr>
                      <a:r>
                        <a:rPr lang="en-US" sz="800" dirty="0">
                          <a:effectLst/>
                        </a:rPr>
                        <a:t>Advertising: There is a difference between advertising and propaganda. Advertising supports sales and marketing goals. Advertisers want to generate increased consumption of their commercial products and services by using a variety of forms of mass media and digital media to persuade readers, viewers, users or listeners. The public is generally aware of advertising and recognizes its purpose. Many forms of mass media that can be accessed for free—including broadcast television, radio, and search engines—depend on selling advertising space to businesses that want to sell products and services to audiences. But advertising can be propaganda when it activates strong emotions, attacks opponents, or simplifies information to shape people’s attitudes and behaviors.</a:t>
                      </a:r>
                      <a:endParaRPr lang="en-GB" sz="800" dirty="0">
                        <a:effectLst/>
                        <a:latin typeface="Calibri" panose="020F0502020204030204" pitchFamily="34" charset="0"/>
                        <a:ea typeface="Times New Roman" panose="02020603050405020304" pitchFamily="18" charset="0"/>
                        <a:cs typeface="Arial" panose="020B0604020202020204" pitchFamily="34" charset="0"/>
                      </a:endParaRPr>
                    </a:p>
                  </a:txBody>
                  <a:tcPr marL="44021" marR="44021" marT="44021" marB="44021"/>
                </a:tc>
                <a:tc>
                  <a:txBody>
                    <a:bodyPr/>
                    <a:lstStyle/>
                    <a:p>
                      <a:pPr>
                        <a:lnSpc>
                          <a:spcPct val="107000"/>
                        </a:lnSpc>
                      </a:pPr>
                      <a:r>
                        <a:rPr lang="en-US" sz="800">
                          <a:effectLst/>
                        </a:rPr>
                        <a:t> YOUR EXAMPLE:</a:t>
                      </a:r>
                      <a:endParaRPr lang="en-GB" sz="800">
                        <a:effectLst/>
                        <a:latin typeface="Calibri" panose="020F0502020204030204" pitchFamily="34" charset="0"/>
                        <a:ea typeface="Times New Roman" panose="02020603050405020304" pitchFamily="18" charset="0"/>
                        <a:cs typeface="Arial" panose="020B0604020202020204" pitchFamily="34" charset="0"/>
                      </a:endParaRPr>
                    </a:p>
                  </a:txBody>
                  <a:tcPr marL="44021" marR="44021" marT="44021" marB="44021"/>
                </a:tc>
                <a:extLst>
                  <a:ext uri="{0D108BD9-81ED-4DB2-BD59-A6C34878D82A}">
                    <a16:rowId xmlns:a16="http://schemas.microsoft.com/office/drawing/2014/main" val="3689680753"/>
                  </a:ext>
                </a:extLst>
              </a:tr>
              <a:tr h="1668420">
                <a:tc>
                  <a:txBody>
                    <a:bodyPr/>
                    <a:lstStyle/>
                    <a:p>
                      <a:pPr>
                        <a:lnSpc>
                          <a:spcPct val="107000"/>
                        </a:lnSpc>
                      </a:pPr>
                      <a:r>
                        <a:rPr lang="en-US" sz="800" dirty="0">
                          <a:effectLst/>
                        </a:rPr>
                        <a:t>Education: From kindergarten to college, some forms of education are explicitly designed to lead people to accept a particular world view. Education can be a form of indoctrination when certain doctrines, ideas, information, values and beliefs are not permitted to be questioned. Propaganda enters the classroom in many ways. Many businesses and technology companies provide curriculum materials to educators. These are explicitly designed to promote a particular point of view. For example, Monsanto and other biotechnology firms provide videos, lesson plans, and other materials for science teachers. In Illinois, a state law mandates that schools promote a positive image for coal mining.</a:t>
                      </a:r>
                      <a:endParaRPr lang="en-GB" sz="800" dirty="0">
                        <a:effectLst/>
                        <a:latin typeface="Calibri" panose="020F0502020204030204" pitchFamily="34" charset="0"/>
                        <a:ea typeface="Times New Roman" panose="02020603050405020304" pitchFamily="18" charset="0"/>
                        <a:cs typeface="Arial" panose="020B0604020202020204" pitchFamily="34" charset="0"/>
                      </a:endParaRPr>
                    </a:p>
                  </a:txBody>
                  <a:tcPr marL="44021" marR="44021" marT="44021" marB="44021"/>
                </a:tc>
                <a:tc>
                  <a:txBody>
                    <a:bodyPr/>
                    <a:lstStyle/>
                    <a:p>
                      <a:pPr>
                        <a:lnSpc>
                          <a:spcPct val="107000"/>
                        </a:lnSpc>
                      </a:pPr>
                      <a:r>
                        <a:rPr lang="en-US" sz="800">
                          <a:effectLst/>
                        </a:rPr>
                        <a:t> </a:t>
                      </a:r>
                      <a:endParaRPr lang="en-GB" sz="800">
                        <a:effectLst/>
                      </a:endParaRPr>
                    </a:p>
                    <a:p>
                      <a:pPr>
                        <a:lnSpc>
                          <a:spcPct val="107000"/>
                        </a:lnSpc>
                      </a:pPr>
                      <a:r>
                        <a:rPr lang="en-US" sz="800">
                          <a:effectLst/>
                        </a:rPr>
                        <a:t>YOUR EXAMPLE:</a:t>
                      </a:r>
                      <a:endParaRPr lang="en-GB" sz="800">
                        <a:effectLst/>
                        <a:latin typeface="Calibri" panose="020F0502020204030204" pitchFamily="34" charset="0"/>
                        <a:ea typeface="Times New Roman" panose="02020603050405020304" pitchFamily="18" charset="0"/>
                        <a:cs typeface="Arial" panose="020B0604020202020204" pitchFamily="34" charset="0"/>
                      </a:endParaRPr>
                    </a:p>
                  </a:txBody>
                  <a:tcPr marL="44021" marR="44021" marT="44021" marB="44021"/>
                </a:tc>
                <a:extLst>
                  <a:ext uri="{0D108BD9-81ED-4DB2-BD59-A6C34878D82A}">
                    <a16:rowId xmlns:a16="http://schemas.microsoft.com/office/drawing/2014/main" val="2809285346"/>
                  </a:ext>
                </a:extLst>
              </a:tr>
              <a:tr h="1404247">
                <a:tc>
                  <a:txBody>
                    <a:bodyPr/>
                    <a:lstStyle/>
                    <a:p>
                      <a:pPr>
                        <a:lnSpc>
                          <a:spcPct val="107000"/>
                        </a:lnSpc>
                      </a:pPr>
                      <a:r>
                        <a:rPr lang="en-US" sz="800">
                          <a:effectLst/>
                        </a:rPr>
                        <a:t>Entertainment: Some stories are just entertainment, but many stories are also a form of propaganda. Stories offer ideas and information about good and evil, right and wrong, thus embedding values and ideology into narrative form. In many American movies and video games, violence is depicted as justified and morally courageous, which is a value message that is generally not questioned in society. Another way that propaganda is embedded in entertainment is through native advertising or sponsored content, where a company’s world view is presented as a form of entertainment.</a:t>
                      </a:r>
                      <a:endParaRPr lang="en-GB" sz="800">
                        <a:effectLst/>
                        <a:latin typeface="Calibri" panose="020F0502020204030204" pitchFamily="34" charset="0"/>
                        <a:ea typeface="Times New Roman" panose="02020603050405020304" pitchFamily="18" charset="0"/>
                        <a:cs typeface="Arial" panose="020B0604020202020204" pitchFamily="34" charset="0"/>
                      </a:endParaRPr>
                    </a:p>
                  </a:txBody>
                  <a:tcPr marL="44021" marR="44021" marT="44021" marB="44021"/>
                </a:tc>
                <a:tc>
                  <a:txBody>
                    <a:bodyPr/>
                    <a:lstStyle/>
                    <a:p>
                      <a:pPr>
                        <a:lnSpc>
                          <a:spcPct val="107000"/>
                        </a:lnSpc>
                      </a:pPr>
                      <a:r>
                        <a:rPr lang="en-US" sz="800" dirty="0">
                          <a:effectLst/>
                        </a:rPr>
                        <a:t> </a:t>
                      </a:r>
                      <a:endParaRPr lang="en-GB" sz="800" dirty="0">
                        <a:effectLst/>
                      </a:endParaRPr>
                    </a:p>
                    <a:p>
                      <a:pPr>
                        <a:lnSpc>
                          <a:spcPct val="107000"/>
                        </a:lnSpc>
                      </a:pPr>
                      <a:r>
                        <a:rPr lang="en-US" sz="800" dirty="0">
                          <a:effectLst/>
                        </a:rPr>
                        <a:t>YOUR EXAMPLE:</a:t>
                      </a:r>
                      <a:endParaRPr lang="en-GB" sz="800" dirty="0">
                        <a:effectLst/>
                        <a:latin typeface="Calibri" panose="020F0502020204030204" pitchFamily="34" charset="0"/>
                        <a:ea typeface="Times New Roman" panose="02020603050405020304" pitchFamily="18" charset="0"/>
                        <a:cs typeface="Arial" panose="020B0604020202020204" pitchFamily="34" charset="0"/>
                      </a:endParaRPr>
                    </a:p>
                  </a:txBody>
                  <a:tcPr marL="44021" marR="44021" marT="44021" marB="44021"/>
                </a:tc>
                <a:extLst>
                  <a:ext uri="{0D108BD9-81ED-4DB2-BD59-A6C34878D82A}">
                    <a16:rowId xmlns:a16="http://schemas.microsoft.com/office/drawing/2014/main" val="3870084734"/>
                  </a:ext>
                </a:extLst>
              </a:tr>
            </a:tbl>
          </a:graphicData>
        </a:graphic>
      </p:graphicFrame>
      <p:graphicFrame>
        <p:nvGraphicFramePr>
          <p:cNvPr id="5" name="Table 4">
            <a:extLst>
              <a:ext uri="{FF2B5EF4-FFF2-40B4-BE49-F238E27FC236}">
                <a16:creationId xmlns:a16="http://schemas.microsoft.com/office/drawing/2014/main" id="{C5250BB9-1A9C-BBDD-74DF-D5DA926F0004}"/>
              </a:ext>
            </a:extLst>
          </p:cNvPr>
          <p:cNvGraphicFramePr>
            <a:graphicFrameLocks noGrp="1"/>
          </p:cNvGraphicFramePr>
          <p:nvPr>
            <p:extLst>
              <p:ext uri="{D42A27DB-BD31-4B8C-83A1-F6EECF244321}">
                <p14:modId xmlns:p14="http://schemas.microsoft.com/office/powerpoint/2010/main" val="891845548"/>
              </p:ext>
            </p:extLst>
          </p:nvPr>
        </p:nvGraphicFramePr>
        <p:xfrm>
          <a:off x="442913" y="1620657"/>
          <a:ext cx="5113775" cy="5037435"/>
        </p:xfrm>
        <a:graphic>
          <a:graphicData uri="http://schemas.openxmlformats.org/drawingml/2006/table">
            <a:tbl>
              <a:tblPr firstRow="1" firstCol="1" bandRow="1">
                <a:tableStyleId>{5C22544A-7EE6-4342-B048-85BDC9FD1C3A}</a:tableStyleId>
              </a:tblPr>
              <a:tblGrid>
                <a:gridCol w="3493136">
                  <a:extLst>
                    <a:ext uri="{9D8B030D-6E8A-4147-A177-3AD203B41FA5}">
                      <a16:colId xmlns:a16="http://schemas.microsoft.com/office/drawing/2014/main" val="2695942681"/>
                    </a:ext>
                  </a:extLst>
                </a:gridCol>
                <a:gridCol w="1620639">
                  <a:extLst>
                    <a:ext uri="{9D8B030D-6E8A-4147-A177-3AD203B41FA5}">
                      <a16:colId xmlns:a16="http://schemas.microsoft.com/office/drawing/2014/main" val="318701184"/>
                    </a:ext>
                  </a:extLst>
                </a:gridCol>
              </a:tblGrid>
              <a:tr h="2016406">
                <a:tc>
                  <a:txBody>
                    <a:bodyPr/>
                    <a:lstStyle/>
                    <a:p>
                      <a:pPr>
                        <a:lnSpc>
                          <a:spcPct val="107000"/>
                        </a:lnSpc>
                      </a:pPr>
                      <a:r>
                        <a:rPr lang="en-US" sz="1000" dirty="0">
                          <a:effectLst/>
                        </a:rPr>
                        <a:t>Journalism and Public Relations: Public relations is the term used for communication professionals who seek to shape perceptions and influence public opinion on behalf of a business client. In the U.S., there are four public relations professionals for every working journalist. PR people feed journalists information based on the agenda and goals of their clients. They may aim to get information and positive opinions about a business into the news by carefully crafting events, video news releases, blogging, newsletters, policy documents, and social media posts. In general, people are not aware of how public relations efforts have shaped the content of newspaper articles, blog posts, or other online information.</a:t>
                      </a:r>
                      <a:endParaRPr lang="en-GB" sz="1000" dirty="0">
                        <a:effectLst/>
                        <a:latin typeface="Calibri" panose="020F0502020204030204" pitchFamily="34" charset="0"/>
                        <a:ea typeface="Times New Roman" panose="02020603050405020304" pitchFamily="18" charset="0"/>
                        <a:cs typeface="Arial" panose="020B0604020202020204" pitchFamily="34" charset="0"/>
                      </a:endParaRPr>
                    </a:p>
                  </a:txBody>
                  <a:tcPr marL="55030" marR="55030" marT="55030" marB="55030"/>
                </a:tc>
                <a:tc>
                  <a:txBody>
                    <a:bodyPr/>
                    <a:lstStyle/>
                    <a:p>
                      <a:pPr>
                        <a:lnSpc>
                          <a:spcPct val="107000"/>
                        </a:lnSpc>
                      </a:pPr>
                      <a:r>
                        <a:rPr lang="en-US" sz="1000" dirty="0">
                          <a:effectLst/>
                        </a:rPr>
                        <a:t> </a:t>
                      </a:r>
                      <a:endParaRPr lang="en-GB" sz="1000" dirty="0">
                        <a:effectLst/>
                      </a:endParaRPr>
                    </a:p>
                    <a:p>
                      <a:pPr>
                        <a:lnSpc>
                          <a:spcPct val="107000"/>
                        </a:lnSpc>
                      </a:pPr>
                      <a:r>
                        <a:rPr lang="en-US" sz="1000" dirty="0">
                          <a:effectLst/>
                        </a:rPr>
                        <a:t>YOUR EXAMPLE:</a:t>
                      </a:r>
                      <a:endParaRPr lang="en-GB" sz="1000" dirty="0">
                        <a:effectLst/>
                        <a:latin typeface="Calibri" panose="020F0502020204030204" pitchFamily="34" charset="0"/>
                        <a:ea typeface="Times New Roman" panose="02020603050405020304" pitchFamily="18" charset="0"/>
                        <a:cs typeface="Arial" panose="020B0604020202020204" pitchFamily="34" charset="0"/>
                      </a:endParaRPr>
                    </a:p>
                  </a:txBody>
                  <a:tcPr marL="55030" marR="55030" marT="55030" marB="55030"/>
                </a:tc>
                <a:extLst>
                  <a:ext uri="{0D108BD9-81ED-4DB2-BD59-A6C34878D82A}">
                    <a16:rowId xmlns:a16="http://schemas.microsoft.com/office/drawing/2014/main" val="1138664607"/>
                  </a:ext>
                </a:extLst>
              </a:tr>
              <a:tr h="1720540">
                <a:tc>
                  <a:txBody>
                    <a:bodyPr/>
                    <a:lstStyle/>
                    <a:p>
                      <a:pPr>
                        <a:lnSpc>
                          <a:spcPct val="107000"/>
                        </a:lnSpc>
                      </a:pPr>
                      <a:r>
                        <a:rPr lang="en-US" sz="1000">
                          <a:effectLst/>
                        </a:rPr>
                        <a:t>Government and Politics: Throughout the 20th century, the United States has generated war propaganda by defining battles as conflicts between good and evil. Politicians use propaganda to get elected. They talk to reporters about topics and issues that get printed or broadcast as news. Propaganda can also used to help improve public health or address social issues. You may be familiar with public service announcements (PSAs) that aim to alter your behavior. By reshaping perceptions of social norms, public service campaigns can have a beneficial impact on changing attitudes and behaviors.</a:t>
                      </a:r>
                      <a:endParaRPr lang="en-GB" sz="1000">
                        <a:effectLst/>
                        <a:latin typeface="Calibri" panose="020F0502020204030204" pitchFamily="34" charset="0"/>
                        <a:ea typeface="Times New Roman" panose="02020603050405020304" pitchFamily="18" charset="0"/>
                        <a:cs typeface="Arial" panose="020B0604020202020204" pitchFamily="34" charset="0"/>
                      </a:endParaRPr>
                    </a:p>
                  </a:txBody>
                  <a:tcPr marL="55030" marR="55030" marT="55030" marB="55030"/>
                </a:tc>
                <a:tc>
                  <a:txBody>
                    <a:bodyPr/>
                    <a:lstStyle/>
                    <a:p>
                      <a:pPr>
                        <a:lnSpc>
                          <a:spcPct val="107000"/>
                        </a:lnSpc>
                      </a:pPr>
                      <a:r>
                        <a:rPr lang="en-US" sz="1000">
                          <a:effectLst/>
                        </a:rPr>
                        <a:t> </a:t>
                      </a:r>
                      <a:endParaRPr lang="en-GB" sz="1000">
                        <a:effectLst/>
                      </a:endParaRPr>
                    </a:p>
                    <a:p>
                      <a:pPr>
                        <a:lnSpc>
                          <a:spcPct val="107000"/>
                        </a:lnSpc>
                      </a:pPr>
                      <a:r>
                        <a:rPr lang="en-US" sz="1000">
                          <a:effectLst/>
                        </a:rPr>
                        <a:t>YOUR EXAMPLE:</a:t>
                      </a:r>
                      <a:endParaRPr lang="en-GB" sz="1000">
                        <a:effectLst/>
                      </a:endParaRPr>
                    </a:p>
                    <a:p>
                      <a:pPr>
                        <a:lnSpc>
                          <a:spcPct val="107000"/>
                        </a:lnSpc>
                      </a:pPr>
                      <a:r>
                        <a:rPr lang="en-US" sz="1000">
                          <a:effectLst/>
                        </a:rPr>
                        <a:t> </a:t>
                      </a:r>
                      <a:endParaRPr lang="en-GB" sz="1000">
                        <a:effectLst/>
                        <a:latin typeface="Calibri" panose="020F0502020204030204" pitchFamily="34" charset="0"/>
                        <a:ea typeface="Times New Roman" panose="02020603050405020304" pitchFamily="18" charset="0"/>
                        <a:cs typeface="Arial" panose="020B0604020202020204" pitchFamily="34" charset="0"/>
                      </a:endParaRPr>
                    </a:p>
                  </a:txBody>
                  <a:tcPr marL="55030" marR="55030" marT="55030" marB="55030"/>
                </a:tc>
                <a:extLst>
                  <a:ext uri="{0D108BD9-81ED-4DB2-BD59-A6C34878D82A}">
                    <a16:rowId xmlns:a16="http://schemas.microsoft.com/office/drawing/2014/main" val="1335625757"/>
                  </a:ext>
                </a:extLst>
              </a:tr>
              <a:tr h="1128808">
                <a:tc>
                  <a:txBody>
                    <a:bodyPr/>
                    <a:lstStyle/>
                    <a:p>
                      <a:pPr>
                        <a:lnSpc>
                          <a:spcPct val="107000"/>
                        </a:lnSpc>
                      </a:pPr>
                      <a:r>
                        <a:rPr lang="en-US" sz="1000" dirty="0">
                          <a:effectLst/>
                        </a:rPr>
                        <a:t>Activism and Advocacy: People who are trying to improve society or create social change use propaganda to influence public opinion. Activists try to promote social, political, economic, or environmental change through using communication activities and public events that attract attention and influence people's knowledge, attitudes, and opinions.</a:t>
                      </a:r>
                      <a:endParaRPr lang="en-GB" sz="1000" dirty="0">
                        <a:effectLst/>
                        <a:latin typeface="Calibri" panose="020F0502020204030204" pitchFamily="34" charset="0"/>
                        <a:ea typeface="Times New Roman" panose="02020603050405020304" pitchFamily="18" charset="0"/>
                        <a:cs typeface="Arial" panose="020B0604020202020204" pitchFamily="34" charset="0"/>
                      </a:endParaRPr>
                    </a:p>
                  </a:txBody>
                  <a:tcPr marL="55030" marR="55030" marT="55030" marB="55030"/>
                </a:tc>
                <a:tc>
                  <a:txBody>
                    <a:bodyPr/>
                    <a:lstStyle/>
                    <a:p>
                      <a:pPr>
                        <a:lnSpc>
                          <a:spcPct val="107000"/>
                        </a:lnSpc>
                      </a:pPr>
                      <a:r>
                        <a:rPr lang="en-US" sz="1000" dirty="0">
                          <a:effectLst/>
                        </a:rPr>
                        <a:t> </a:t>
                      </a:r>
                      <a:endParaRPr lang="en-GB" sz="1000" dirty="0">
                        <a:effectLst/>
                      </a:endParaRPr>
                    </a:p>
                    <a:p>
                      <a:pPr>
                        <a:lnSpc>
                          <a:spcPct val="107000"/>
                        </a:lnSpc>
                      </a:pPr>
                      <a:r>
                        <a:rPr lang="en-US" sz="1000" dirty="0">
                          <a:effectLst/>
                        </a:rPr>
                        <a:t>YOUR EXAMPLE:</a:t>
                      </a:r>
                      <a:endParaRPr lang="en-GB" sz="1000" dirty="0">
                        <a:effectLst/>
                        <a:latin typeface="Calibri" panose="020F0502020204030204" pitchFamily="34" charset="0"/>
                        <a:ea typeface="Times New Roman" panose="02020603050405020304" pitchFamily="18" charset="0"/>
                        <a:cs typeface="Arial" panose="020B0604020202020204" pitchFamily="34" charset="0"/>
                      </a:endParaRPr>
                    </a:p>
                  </a:txBody>
                  <a:tcPr marL="55030" marR="55030" marT="55030" marB="55030"/>
                </a:tc>
                <a:extLst>
                  <a:ext uri="{0D108BD9-81ED-4DB2-BD59-A6C34878D82A}">
                    <a16:rowId xmlns:a16="http://schemas.microsoft.com/office/drawing/2014/main" val="572873577"/>
                  </a:ext>
                </a:extLst>
              </a:tr>
            </a:tbl>
          </a:graphicData>
        </a:graphic>
      </p:graphicFrame>
      <p:sp>
        <p:nvSpPr>
          <p:cNvPr id="6" name="Rectangle 1">
            <a:extLst>
              <a:ext uri="{FF2B5EF4-FFF2-40B4-BE49-F238E27FC236}">
                <a16:creationId xmlns:a16="http://schemas.microsoft.com/office/drawing/2014/main" id="{B246F8CE-26C8-3DFC-497B-7D76D59A2A66}"/>
              </a:ext>
            </a:extLst>
          </p:cNvPr>
          <p:cNvSpPr>
            <a:spLocks noChangeArrowheads="1"/>
          </p:cNvSpPr>
          <p:nvPr/>
        </p:nvSpPr>
        <p:spPr bwMode="auto">
          <a:xfrm>
            <a:off x="100013" y="352996"/>
            <a:ext cx="21672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447FA9B-90B9-254F-5927-AC6354AE496F}"/>
              </a:ext>
            </a:extLst>
          </p:cNvPr>
          <p:cNvSpPr/>
          <p:nvPr/>
        </p:nvSpPr>
        <p:spPr>
          <a:xfrm>
            <a:off x="84551" y="685230"/>
            <a:ext cx="12107449" cy="830997"/>
          </a:xfrm>
          <a:prstGeom prst="rect">
            <a:avLst/>
          </a:prstGeom>
        </p:spPr>
        <p:txBody>
          <a:bodyPr wrap="square">
            <a:spAutoFit/>
          </a:bodyPr>
          <a:lstStyle/>
          <a:p>
            <a:pPr lvl="0" eaLnBrk="0" fontAlgn="base" hangingPunct="0">
              <a:spcBef>
                <a:spcPct val="0"/>
              </a:spcBef>
              <a:spcAft>
                <a:spcPct val="0"/>
              </a:spcAft>
            </a:pPr>
            <a:r>
              <a:rPr lang="en-US" altLang="en-US" sz="1200" b="1" dirty="0">
                <a:solidFill>
                  <a:srgbClr val="BF8F00"/>
                </a:solidFill>
                <a:latin typeface="Calibri" panose="020F0502020204030204" pitchFamily="34" charset="0"/>
                <a:ea typeface="Times New Roman" panose="02020603050405020304" pitchFamily="18" charset="0"/>
              </a:rPr>
              <a:t>Where Can Propaganda Be Found?</a:t>
            </a:r>
            <a:endParaRPr lang="en-US" altLang="en-US" sz="1200" dirty="0">
              <a:ea typeface="Times New Roman" panose="02020603050405020304" pitchFamily="18" charset="0"/>
            </a:endParaRPr>
          </a:p>
          <a:p>
            <a:pPr lvl="0" eaLnBrk="0" fontAlgn="base" hangingPunct="0">
              <a:spcBef>
                <a:spcPct val="0"/>
              </a:spcBef>
              <a:spcAft>
                <a:spcPct val="0"/>
              </a:spcAft>
            </a:pPr>
            <a:r>
              <a:rPr lang="en-US" altLang="en-US" sz="1200" i="1" dirty="0">
                <a:solidFill>
                  <a:srgbClr val="000000"/>
                </a:solidFill>
                <a:latin typeface="Calibri" panose="020F0502020204030204" pitchFamily="34" charset="0"/>
                <a:ea typeface="Times New Roman" panose="02020603050405020304" pitchFamily="18" charset="0"/>
              </a:rPr>
              <a:t>Working individually or with a partner, participants read about the 6 locations where propaganda can be found. Then they brainstorm at least one contemporary example for each of the six locations and describe it briefly in the space below. </a:t>
            </a:r>
            <a:endParaRPr lang="en-US" altLang="en-US" sz="1200" dirty="0">
              <a:ea typeface="Times New Roman" panose="02020603050405020304" pitchFamily="18" charset="0"/>
            </a:endParaRPr>
          </a:p>
          <a:p>
            <a:pPr lvl="0" eaLnBrk="0" fontAlgn="base" hangingPunct="0">
              <a:spcBef>
                <a:spcPct val="0"/>
              </a:spcBef>
              <a:spcAft>
                <a:spcPct val="0"/>
              </a:spcAft>
            </a:pPr>
            <a:r>
              <a:rPr lang="en-US" altLang="en-US" sz="1200" dirty="0">
                <a:solidFill>
                  <a:srgbClr val="000000"/>
                </a:solidFill>
                <a:latin typeface="Calibri" panose="020F0502020204030204" pitchFamily="34" charset="0"/>
                <a:ea typeface="Times New Roman" panose="02020603050405020304" pitchFamily="18" charset="0"/>
              </a:rPr>
              <a:t>(Source: Media Education Lab, 2015)</a:t>
            </a:r>
            <a:endParaRPr lang="en-US" altLang="en-US" sz="1200" dirty="0">
              <a:ea typeface="Times New Roman" panose="02020603050405020304" pitchFamily="18" charset="0"/>
            </a:endParaRPr>
          </a:p>
        </p:txBody>
      </p:sp>
      <p:sp>
        <p:nvSpPr>
          <p:cNvPr id="8" name="Rectangle 7">
            <a:extLst>
              <a:ext uri="{FF2B5EF4-FFF2-40B4-BE49-F238E27FC236}">
                <a16:creationId xmlns:a16="http://schemas.microsoft.com/office/drawing/2014/main" id="{391AD09A-263F-8B0A-676F-0AA0801F3EC1}"/>
              </a:ext>
            </a:extLst>
          </p:cNvPr>
          <p:cNvSpPr/>
          <p:nvPr/>
        </p:nvSpPr>
        <p:spPr>
          <a:xfrm>
            <a:off x="100014" y="1571625"/>
            <a:ext cx="12018414" cy="5086467"/>
          </a:xfrm>
          <a:prstGeom prst="rect">
            <a:avLst/>
          </a:prstGeom>
        </p:spPr>
        <p:txBody>
          <a:bodyPr wrap="square">
            <a:spAutoFit/>
          </a:bodyPr>
          <a:lstStyle/>
          <a:p>
            <a:pPr lvl="0" eaLnBrk="0" fontAlgn="base" hangingPunct="0">
              <a:spcBef>
                <a:spcPct val="0"/>
              </a:spcBef>
              <a:spcAft>
                <a:spcPct val="0"/>
              </a:spcAft>
            </a:pPr>
            <a:endParaRPr lang="en-US" altLang="en-US" sz="1200" dirty="0">
              <a:ea typeface="Times New Roman" panose="02020603050405020304" pitchFamily="18" charset="0"/>
            </a:endParaRPr>
          </a:p>
        </p:txBody>
      </p:sp>
    </p:spTree>
    <p:extLst>
      <p:ext uri="{BB962C8B-B14F-4D97-AF65-F5344CB8AC3E}">
        <p14:creationId xmlns:p14="http://schemas.microsoft.com/office/powerpoint/2010/main" val="292405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2E622-BEEA-14CE-DDF7-25A33FAB6A6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dirty="0">
                <a:solidFill>
                  <a:schemeClr val="tx1"/>
                </a:solidFill>
                <a:latin typeface="+mj-lt"/>
                <a:ea typeface="+mj-ea"/>
                <a:cs typeface="+mj-cs"/>
              </a:rPr>
              <a:t>Information Disorder | Fake News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ext&#10;&#10;Description automatically generated">
            <a:extLst>
              <a:ext uri="{FF2B5EF4-FFF2-40B4-BE49-F238E27FC236}">
                <a16:creationId xmlns:a16="http://schemas.microsoft.com/office/drawing/2014/main" id="{9E2ADAB8-F154-A4D4-6AD0-4526F69492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57444" y="640080"/>
            <a:ext cx="7208320" cy="5550408"/>
          </a:xfrm>
          <a:prstGeom prst="rect">
            <a:avLst/>
          </a:prstGeom>
          <a:noFill/>
        </p:spPr>
      </p:pic>
    </p:spTree>
    <p:extLst>
      <p:ext uri="{BB962C8B-B14F-4D97-AF65-F5344CB8AC3E}">
        <p14:creationId xmlns:p14="http://schemas.microsoft.com/office/powerpoint/2010/main" val="382131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CFDDC-128B-8A47-8295-579280A92026}"/>
              </a:ext>
            </a:extLst>
          </p:cNvPr>
          <p:cNvSpPr>
            <a:spLocks noGrp="1"/>
          </p:cNvSpPr>
          <p:nvPr>
            <p:ph type="title"/>
          </p:nvPr>
        </p:nvSpPr>
        <p:spPr>
          <a:xfrm>
            <a:off x="572493" y="238539"/>
            <a:ext cx="11018520" cy="1434415"/>
          </a:xfrm>
        </p:spPr>
        <p:txBody>
          <a:bodyPr anchor="b">
            <a:normAutofit/>
          </a:bodyPr>
          <a:lstStyle/>
          <a:p>
            <a:r>
              <a:rPr lang="en-GB" sz="4600" u="sng"/>
              <a:t>Fake News &amp; Trust Chains</a:t>
            </a:r>
            <a:br>
              <a:rPr lang="en-GB" sz="4600"/>
            </a:br>
            <a:endParaRPr lang="en-US"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75C5C9-1359-9C4E-862B-8C1CFF232E2C}"/>
              </a:ext>
            </a:extLst>
          </p:cNvPr>
          <p:cNvSpPr>
            <a:spLocks noGrp="1"/>
          </p:cNvSpPr>
          <p:nvPr>
            <p:ph idx="1"/>
          </p:nvPr>
        </p:nvSpPr>
        <p:spPr>
          <a:xfrm>
            <a:off x="572493" y="2071316"/>
            <a:ext cx="6713552" cy="4119172"/>
          </a:xfrm>
        </p:spPr>
        <p:txBody>
          <a:bodyPr anchor="t">
            <a:normAutofit/>
          </a:bodyPr>
          <a:lstStyle/>
          <a:p>
            <a:pPr lvl="0"/>
            <a:r>
              <a:rPr lang="en-GB" sz="2200"/>
              <a:t>a made-up, untrue story or invented “fact” that has been written or presented to seem genuine </a:t>
            </a:r>
          </a:p>
          <a:p>
            <a:pPr lvl="0"/>
            <a:r>
              <a:rPr lang="en-GB" sz="2200"/>
              <a:t>or </a:t>
            </a:r>
          </a:p>
          <a:p>
            <a:pPr lvl="0"/>
            <a:r>
              <a:rPr lang="en-GB" sz="2200"/>
              <a:t>an accusation that a genuine news story or actual fact is false, in order to undermine it.</a:t>
            </a:r>
          </a:p>
          <a:p>
            <a:endParaRPr lang="en-US" sz="2200"/>
          </a:p>
        </p:txBody>
      </p:sp>
      <p:pic>
        <p:nvPicPr>
          <p:cNvPr id="5" name="Picture 4" descr="A person in a suit&#10;&#10;Description automatically generated with low confidence">
            <a:extLst>
              <a:ext uri="{FF2B5EF4-FFF2-40B4-BE49-F238E27FC236}">
                <a16:creationId xmlns:a16="http://schemas.microsoft.com/office/drawing/2014/main" id="{598E9BA4-E8AD-884C-891F-0E96453A7A44}"/>
              </a:ext>
            </a:extLst>
          </p:cNvPr>
          <p:cNvPicPr>
            <a:picLocks noChangeAspect="1"/>
          </p:cNvPicPr>
          <p:nvPr/>
        </p:nvPicPr>
        <p:blipFill rotWithShape="1">
          <a:blip r:embed="rId2"/>
          <a:srcRect l="43380" r="2505" b="2"/>
          <a:stretch/>
        </p:blipFill>
        <p:spPr>
          <a:xfrm>
            <a:off x="7675658" y="2093976"/>
            <a:ext cx="3941064" cy="4096512"/>
          </a:xfrm>
          <a:prstGeom prst="rect">
            <a:avLst/>
          </a:prstGeom>
        </p:spPr>
      </p:pic>
    </p:spTree>
    <p:extLst>
      <p:ext uri="{BB962C8B-B14F-4D97-AF65-F5344CB8AC3E}">
        <p14:creationId xmlns:p14="http://schemas.microsoft.com/office/powerpoint/2010/main" val="1987035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TotalTime>
  <Words>2364</Words>
  <Application>Microsoft Macintosh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“Information Disorder: Understanding propaganda techniques during a war infodemic”</vt:lpstr>
      <vt:lpstr>What is Propaganda</vt:lpstr>
      <vt:lpstr>Definitions of Propaganda</vt:lpstr>
      <vt:lpstr>Characteristics of Propaganda</vt:lpstr>
      <vt:lpstr>PowerPoint Presentation</vt:lpstr>
      <vt:lpstr>RUSSIA &amp; UKRAINE</vt:lpstr>
      <vt:lpstr>ACTIVITY</vt:lpstr>
      <vt:lpstr>Information Disorder | Fake News</vt:lpstr>
      <vt:lpstr>Fake News &amp; Trust Chains </vt:lpstr>
      <vt:lpstr>Different kinds of fake news  </vt:lpstr>
      <vt:lpstr>Facts &amp; Figures </vt:lpstr>
      <vt:lpstr>INFORMATION DISORDER</vt:lpstr>
      <vt:lpstr>ACTIVITY</vt:lpstr>
      <vt:lpstr>What is an Infodemic?</vt:lpstr>
      <vt:lpstr>Definitions of Infodemic  </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Disorder: Understanding propaganda techniques during a war infodemic”</dc:title>
  <dc:creator>Eleni Panayiotou</dc:creator>
  <cp:lastModifiedBy>Eleni Panayiotou</cp:lastModifiedBy>
  <cp:revision>3</cp:revision>
  <dcterms:created xsi:type="dcterms:W3CDTF">2022-07-01T06:33:20Z</dcterms:created>
  <dcterms:modified xsi:type="dcterms:W3CDTF">2022-07-03T06:09:14Z</dcterms:modified>
</cp:coreProperties>
</file>